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307" r:id="rId2"/>
    <p:sldId id="300" r:id="rId3"/>
    <p:sldId id="286" r:id="rId4"/>
    <p:sldId id="271" r:id="rId5"/>
    <p:sldId id="291" r:id="rId6"/>
    <p:sldId id="295" r:id="rId7"/>
    <p:sldId id="303" r:id="rId8"/>
    <p:sldId id="293" r:id="rId9"/>
    <p:sldId id="304" r:id="rId10"/>
    <p:sldId id="296" r:id="rId11"/>
    <p:sldId id="309" r:id="rId12"/>
    <p:sldId id="299" r:id="rId13"/>
    <p:sldId id="282" r:id="rId14"/>
    <p:sldId id="294" r:id="rId15"/>
    <p:sldId id="305" r:id="rId16"/>
    <p:sldId id="308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00"/>
    <a:srgbClr val="FFFF00"/>
    <a:srgbClr val="008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5" autoAdjust="0"/>
    <p:restoredTop sz="90929"/>
  </p:normalViewPr>
  <p:slideViewPr>
    <p:cSldViewPr>
      <p:cViewPr>
        <p:scale>
          <a:sx n="90" d="100"/>
          <a:sy n="90" d="100"/>
        </p:scale>
        <p:origin x="-32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E17C36-DD9C-43DA-9BD8-1F4F8EDDE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84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439217-795D-4185-818F-0C5949172BAC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F4714C-D73D-41BE-B6A4-651A988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What is the control center of the cell?  What can we compare it to?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58A881-D9FC-47E0-A3BB-6F95EF5D789C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What is the internal jelly called?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B2DB18-C127-4562-8501-104CF1428EF3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What is the ER? I think ribs, muscle (6 pack), protein, ribosome.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925616-C2AC-497C-BD37-3A10E3DE30EF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Think G’s for the Golgi.  Twp G’s in Golgi, a “G” in Packages, and it looks like a package of Hot dogs.  G’s again.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4229CD-A1C8-4CB9-A3BF-F2CAD5D77209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There are 5 steps.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C0F0C7-7325-4064-8A9D-2C1290204E8F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5A70-DF13-4295-813D-35EFA7BDC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2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E1EA-3A02-42DA-890B-2A6F75973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9109-F45C-448F-9860-4AA71FAD4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43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6A1CC-AE63-4305-A34A-AC09386BB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6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6746A-9929-4881-88FA-3F7653D32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51A1-E32E-4F26-A14A-2CEC614A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D0561-B6E6-4A65-A097-CB95270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75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08861-DF6A-46B3-96F9-3417777E1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6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474F-C03D-4AF8-BEA9-BDC558267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5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5C5F-93F6-4B4C-A6F2-2D32E0905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B319-8440-4A76-A399-047410C3A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1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44F8-A855-418E-80C4-5264B1A1C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9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05763-8C55-4B5B-B294-A54EF50D2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C85CF87-7A68-4AAB-BCD2-A880576FB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  <p:sldLayoutId id="2147483819" r:id="rId12"/>
    <p:sldLayoutId id="214748382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en.wikipedia.org/wiki/File:Mighty_Mouse_First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wm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Start- up </a:t>
            </a:r>
            <a:r>
              <a:rPr lang="en-US" dirty="0" smtClean="0"/>
              <a:t>for 10/9/10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1.  What is the main difference between a prokaryote and a eukaryote?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2.  Why are prokaryotes believed to be older cells than eukaryotes?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3.  Identify three organelles or structures present in the plant cell that are lacking in the animal cell.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981200"/>
            <a:ext cx="9428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600"/>
              <a:t>1.  Prokaryotes lack a nucleus and eukaryotes have one</a:t>
            </a:r>
            <a:r>
              <a:rPr lang="en-US"/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1938" y="3429000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600" dirty="0"/>
              <a:t>2.  </a:t>
            </a:r>
            <a:r>
              <a:rPr lang="en-US" sz="3600" dirty="0" smtClean="0"/>
              <a:t>Prokaryotes are simpler.  It is believed that eukaryotes evolved more complex structures after prokaryotes.</a:t>
            </a:r>
            <a:endParaRPr lang="en-US" sz="36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037" y="5486400"/>
            <a:ext cx="8872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600" dirty="0"/>
              <a:t>3.  Plants contain chloroplasts, a large vacuole and the cell wall.</a:t>
            </a:r>
          </a:p>
        </p:txBody>
      </p:sp>
      <p:grpSp>
        <p:nvGrpSpPr>
          <p:cNvPr id="9" name="SMARTInkShape-Group1"/>
          <p:cNvGrpSpPr/>
          <p:nvPr/>
        </p:nvGrpSpPr>
        <p:grpSpPr>
          <a:xfrm>
            <a:off x="5495239" y="900113"/>
            <a:ext cx="290207" cy="700088"/>
            <a:chOff x="5495239" y="900113"/>
            <a:chExt cx="290207" cy="700088"/>
          </a:xfrm>
        </p:grpSpPr>
        <p:sp>
          <p:nvSpPr>
            <p:cNvPr id="2" name="SMARTInkShape-1"/>
            <p:cNvSpPr/>
            <p:nvPr/>
          </p:nvSpPr>
          <p:spPr>
            <a:xfrm>
              <a:off x="5495239" y="1243790"/>
              <a:ext cx="290207" cy="356411"/>
            </a:xfrm>
            <a:custGeom>
              <a:avLst/>
              <a:gdLst/>
              <a:ahLst/>
              <a:cxnLst/>
              <a:rect l="0" t="0" r="0" b="0"/>
              <a:pathLst>
                <a:path w="290207" h="356411">
                  <a:moveTo>
                    <a:pt x="126892" y="170673"/>
                  </a:moveTo>
                  <a:lnTo>
                    <a:pt x="123100" y="170673"/>
                  </a:lnTo>
                  <a:lnTo>
                    <a:pt x="121982" y="169879"/>
                  </a:lnTo>
                  <a:lnTo>
                    <a:pt x="121238" y="168556"/>
                  </a:lnTo>
                  <a:lnTo>
                    <a:pt x="120741" y="166880"/>
                  </a:lnTo>
                  <a:lnTo>
                    <a:pt x="119617" y="165763"/>
                  </a:lnTo>
                  <a:lnTo>
                    <a:pt x="113448" y="162603"/>
                  </a:lnTo>
                  <a:lnTo>
                    <a:pt x="99660" y="152351"/>
                  </a:lnTo>
                  <a:lnTo>
                    <a:pt x="96831" y="151314"/>
                  </a:lnTo>
                  <a:lnTo>
                    <a:pt x="94945" y="149830"/>
                  </a:lnTo>
                  <a:lnTo>
                    <a:pt x="92850" y="146063"/>
                  </a:lnTo>
                  <a:lnTo>
                    <a:pt x="91394" y="134849"/>
                  </a:lnTo>
                  <a:lnTo>
                    <a:pt x="91321" y="132503"/>
                  </a:lnTo>
                  <a:lnTo>
                    <a:pt x="93356" y="127779"/>
                  </a:lnTo>
                  <a:lnTo>
                    <a:pt x="114778" y="94021"/>
                  </a:lnTo>
                  <a:lnTo>
                    <a:pt x="129653" y="85519"/>
                  </a:lnTo>
                  <a:lnTo>
                    <a:pt x="147025" y="75856"/>
                  </a:lnTo>
                  <a:lnTo>
                    <a:pt x="157271" y="69001"/>
                  </a:lnTo>
                  <a:lnTo>
                    <a:pt x="174668" y="62483"/>
                  </a:lnTo>
                  <a:lnTo>
                    <a:pt x="180670" y="59088"/>
                  </a:lnTo>
                  <a:lnTo>
                    <a:pt x="189644" y="56730"/>
                  </a:lnTo>
                  <a:lnTo>
                    <a:pt x="190158" y="57405"/>
                  </a:lnTo>
                  <a:lnTo>
                    <a:pt x="190729" y="60271"/>
                  </a:lnTo>
                  <a:lnTo>
                    <a:pt x="188866" y="64190"/>
                  </a:lnTo>
                  <a:lnTo>
                    <a:pt x="172477" y="81215"/>
                  </a:lnTo>
                  <a:lnTo>
                    <a:pt x="136805" y="104133"/>
                  </a:lnTo>
                  <a:lnTo>
                    <a:pt x="109633" y="118325"/>
                  </a:lnTo>
                  <a:lnTo>
                    <a:pt x="81473" y="136377"/>
                  </a:lnTo>
                  <a:lnTo>
                    <a:pt x="53022" y="153014"/>
                  </a:lnTo>
                  <a:lnTo>
                    <a:pt x="22254" y="167949"/>
                  </a:lnTo>
                  <a:lnTo>
                    <a:pt x="0" y="190354"/>
                  </a:lnTo>
                  <a:lnTo>
                    <a:pt x="229" y="190937"/>
                  </a:lnTo>
                  <a:lnTo>
                    <a:pt x="2599" y="191585"/>
                  </a:lnTo>
                  <a:lnTo>
                    <a:pt x="22727" y="192058"/>
                  </a:lnTo>
                  <a:lnTo>
                    <a:pt x="57965" y="186443"/>
                  </a:lnTo>
                  <a:lnTo>
                    <a:pt x="84773" y="187516"/>
                  </a:lnTo>
                  <a:lnTo>
                    <a:pt x="120346" y="193087"/>
                  </a:lnTo>
                  <a:lnTo>
                    <a:pt x="141915" y="208118"/>
                  </a:lnTo>
                  <a:lnTo>
                    <a:pt x="145476" y="219594"/>
                  </a:lnTo>
                  <a:lnTo>
                    <a:pt x="146425" y="227099"/>
                  </a:lnTo>
                  <a:lnTo>
                    <a:pt x="143246" y="239672"/>
                  </a:lnTo>
                  <a:lnTo>
                    <a:pt x="128270" y="260678"/>
                  </a:lnTo>
                  <a:lnTo>
                    <a:pt x="102374" y="282284"/>
                  </a:lnTo>
                  <a:lnTo>
                    <a:pt x="98851" y="290665"/>
                  </a:lnTo>
                  <a:lnTo>
                    <a:pt x="99467" y="291149"/>
                  </a:lnTo>
                  <a:lnTo>
                    <a:pt x="102268" y="291686"/>
                  </a:lnTo>
                  <a:lnTo>
                    <a:pt x="135010" y="285928"/>
                  </a:lnTo>
                  <a:lnTo>
                    <a:pt x="163340" y="281463"/>
                  </a:lnTo>
                  <a:lnTo>
                    <a:pt x="196870" y="282698"/>
                  </a:lnTo>
                  <a:lnTo>
                    <a:pt x="228148" y="284299"/>
                  </a:lnTo>
                  <a:lnTo>
                    <a:pt x="249939" y="288565"/>
                  </a:lnTo>
                  <a:lnTo>
                    <a:pt x="266450" y="298649"/>
                  </a:lnTo>
                  <a:lnTo>
                    <a:pt x="272262" y="305074"/>
                  </a:lnTo>
                  <a:lnTo>
                    <a:pt x="273811" y="307898"/>
                  </a:lnTo>
                  <a:lnTo>
                    <a:pt x="273257" y="311369"/>
                  </a:lnTo>
                  <a:lnTo>
                    <a:pt x="268408" y="319458"/>
                  </a:lnTo>
                  <a:lnTo>
                    <a:pt x="252960" y="332938"/>
                  </a:lnTo>
                  <a:lnTo>
                    <a:pt x="229509" y="343194"/>
                  </a:lnTo>
                  <a:lnTo>
                    <a:pt x="193935" y="348067"/>
                  </a:lnTo>
                  <a:lnTo>
                    <a:pt x="171363" y="348117"/>
                  </a:lnTo>
                  <a:lnTo>
                    <a:pt x="159622" y="345316"/>
                  </a:lnTo>
                  <a:lnTo>
                    <a:pt x="153345" y="341425"/>
                  </a:lnTo>
                  <a:lnTo>
                    <a:pt x="151671" y="339276"/>
                  </a:lnTo>
                  <a:lnTo>
                    <a:pt x="149811" y="332655"/>
                  </a:lnTo>
                  <a:lnTo>
                    <a:pt x="149315" y="328667"/>
                  </a:lnTo>
                  <a:lnTo>
                    <a:pt x="152998" y="320003"/>
                  </a:lnTo>
                  <a:lnTo>
                    <a:pt x="179425" y="286402"/>
                  </a:lnTo>
                  <a:lnTo>
                    <a:pt x="209765" y="262413"/>
                  </a:lnTo>
                  <a:lnTo>
                    <a:pt x="236996" y="245568"/>
                  </a:lnTo>
                  <a:lnTo>
                    <a:pt x="268145" y="225654"/>
                  </a:lnTo>
                  <a:lnTo>
                    <a:pt x="279894" y="216011"/>
                  </a:lnTo>
                  <a:lnTo>
                    <a:pt x="286174" y="206433"/>
                  </a:lnTo>
                  <a:lnTo>
                    <a:pt x="290206" y="191142"/>
                  </a:lnTo>
                  <a:lnTo>
                    <a:pt x="287112" y="179207"/>
                  </a:lnTo>
                  <a:lnTo>
                    <a:pt x="281180" y="172349"/>
                  </a:lnTo>
                  <a:lnTo>
                    <a:pt x="256853" y="157686"/>
                  </a:lnTo>
                  <a:lnTo>
                    <a:pt x="221473" y="145206"/>
                  </a:lnTo>
                  <a:lnTo>
                    <a:pt x="193369" y="135963"/>
                  </a:lnTo>
                  <a:lnTo>
                    <a:pt x="167315" y="119642"/>
                  </a:lnTo>
                  <a:lnTo>
                    <a:pt x="157293" y="109363"/>
                  </a:lnTo>
                  <a:lnTo>
                    <a:pt x="147189" y="90859"/>
                  </a:lnTo>
                  <a:lnTo>
                    <a:pt x="142960" y="70295"/>
                  </a:lnTo>
                  <a:lnTo>
                    <a:pt x="145500" y="52913"/>
                  </a:lnTo>
                  <a:lnTo>
                    <a:pt x="155071" y="33916"/>
                  </a:lnTo>
                  <a:lnTo>
                    <a:pt x="180837" y="5129"/>
                  </a:lnTo>
                  <a:lnTo>
                    <a:pt x="189666" y="0"/>
                  </a:lnTo>
                  <a:lnTo>
                    <a:pt x="186943" y="7038"/>
                  </a:lnTo>
                  <a:lnTo>
                    <a:pt x="176865" y="12750"/>
                  </a:lnTo>
                  <a:lnTo>
                    <a:pt x="153341" y="24662"/>
                  </a:lnTo>
                  <a:lnTo>
                    <a:pt x="124145" y="41156"/>
                  </a:lnTo>
                  <a:lnTo>
                    <a:pt x="94593" y="53981"/>
                  </a:lnTo>
                  <a:lnTo>
                    <a:pt x="63274" y="65425"/>
                  </a:lnTo>
                  <a:lnTo>
                    <a:pt x="49625" y="70200"/>
                  </a:lnTo>
                  <a:lnTo>
                    <a:pt x="79255" y="70633"/>
                  </a:lnTo>
                  <a:lnTo>
                    <a:pt x="105281" y="71446"/>
                  </a:lnTo>
                  <a:lnTo>
                    <a:pt x="136981" y="76361"/>
                  </a:lnTo>
                  <a:lnTo>
                    <a:pt x="166041" y="82844"/>
                  </a:lnTo>
                  <a:lnTo>
                    <a:pt x="201192" y="94509"/>
                  </a:lnTo>
                  <a:lnTo>
                    <a:pt x="209656" y="101368"/>
                  </a:lnTo>
                  <a:lnTo>
                    <a:pt x="213024" y="105420"/>
                  </a:lnTo>
                  <a:lnTo>
                    <a:pt x="214476" y="110502"/>
                  </a:lnTo>
                  <a:lnTo>
                    <a:pt x="213973" y="122499"/>
                  </a:lnTo>
                  <a:lnTo>
                    <a:pt x="206870" y="135768"/>
                  </a:lnTo>
                  <a:lnTo>
                    <a:pt x="179115" y="163690"/>
                  </a:lnTo>
                  <a:lnTo>
                    <a:pt x="148539" y="181215"/>
                  </a:lnTo>
                  <a:lnTo>
                    <a:pt x="118137" y="200255"/>
                  </a:lnTo>
                  <a:lnTo>
                    <a:pt x="83963" y="222312"/>
                  </a:lnTo>
                  <a:lnTo>
                    <a:pt x="78983" y="226190"/>
                  </a:lnTo>
                  <a:lnTo>
                    <a:pt x="79078" y="226734"/>
                  </a:lnTo>
                  <a:lnTo>
                    <a:pt x="79935" y="227097"/>
                  </a:lnTo>
                  <a:lnTo>
                    <a:pt x="81300" y="227339"/>
                  </a:lnTo>
                  <a:lnTo>
                    <a:pt x="111261" y="221629"/>
                  </a:lnTo>
                  <a:lnTo>
                    <a:pt x="146617" y="221660"/>
                  </a:lnTo>
                  <a:lnTo>
                    <a:pt x="179942" y="228487"/>
                  </a:lnTo>
                  <a:lnTo>
                    <a:pt x="190951" y="233674"/>
                  </a:lnTo>
                  <a:lnTo>
                    <a:pt x="198490" y="241271"/>
                  </a:lnTo>
                  <a:lnTo>
                    <a:pt x="200024" y="245519"/>
                  </a:lnTo>
                  <a:lnTo>
                    <a:pt x="199612" y="254473"/>
                  </a:lnTo>
                  <a:lnTo>
                    <a:pt x="187333" y="272232"/>
                  </a:lnTo>
                  <a:lnTo>
                    <a:pt x="161028" y="296367"/>
                  </a:lnTo>
                  <a:lnTo>
                    <a:pt x="128099" y="319834"/>
                  </a:lnTo>
                  <a:lnTo>
                    <a:pt x="96999" y="338076"/>
                  </a:lnTo>
                  <a:lnTo>
                    <a:pt x="67676" y="345951"/>
                  </a:lnTo>
                  <a:lnTo>
                    <a:pt x="38847" y="355554"/>
                  </a:lnTo>
                  <a:lnTo>
                    <a:pt x="38827" y="355839"/>
                  </a:lnTo>
                  <a:lnTo>
                    <a:pt x="46562" y="356335"/>
                  </a:lnTo>
                  <a:lnTo>
                    <a:pt x="62599" y="3564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"/>
            <p:cNvSpPr/>
            <p:nvPr/>
          </p:nvSpPr>
          <p:spPr>
            <a:xfrm>
              <a:off x="5508134" y="900113"/>
              <a:ext cx="135430" cy="149985"/>
            </a:xfrm>
            <a:custGeom>
              <a:avLst/>
              <a:gdLst/>
              <a:ahLst/>
              <a:cxnLst/>
              <a:rect l="0" t="0" r="0" b="0"/>
              <a:pathLst>
                <a:path w="135430" h="149985">
                  <a:moveTo>
                    <a:pt x="28272" y="0"/>
                  </a:moveTo>
                  <a:lnTo>
                    <a:pt x="28272" y="16999"/>
                  </a:lnTo>
                  <a:lnTo>
                    <a:pt x="26155" y="21578"/>
                  </a:lnTo>
                  <a:lnTo>
                    <a:pt x="24480" y="23910"/>
                  </a:lnTo>
                  <a:lnTo>
                    <a:pt x="22121" y="34777"/>
                  </a:lnTo>
                  <a:lnTo>
                    <a:pt x="20531" y="47762"/>
                  </a:lnTo>
                  <a:lnTo>
                    <a:pt x="15513" y="64791"/>
                  </a:lnTo>
                  <a:lnTo>
                    <a:pt x="12321" y="78728"/>
                  </a:lnTo>
                  <a:lnTo>
                    <a:pt x="7923" y="93867"/>
                  </a:lnTo>
                  <a:lnTo>
                    <a:pt x="6261" y="109411"/>
                  </a:lnTo>
                  <a:lnTo>
                    <a:pt x="718" y="123494"/>
                  </a:lnTo>
                  <a:lnTo>
                    <a:pt x="0" y="130870"/>
                  </a:lnTo>
                  <a:lnTo>
                    <a:pt x="693" y="132491"/>
                  </a:lnTo>
                  <a:lnTo>
                    <a:pt x="1948" y="133571"/>
                  </a:lnTo>
                  <a:lnTo>
                    <a:pt x="3579" y="134291"/>
                  </a:lnTo>
                  <a:lnTo>
                    <a:pt x="4667" y="135564"/>
                  </a:lnTo>
                  <a:lnTo>
                    <a:pt x="8528" y="143312"/>
                  </a:lnTo>
                  <a:lnTo>
                    <a:pt x="10347" y="145547"/>
                  </a:lnTo>
                  <a:lnTo>
                    <a:pt x="14485" y="148031"/>
                  </a:lnTo>
                  <a:lnTo>
                    <a:pt x="23609" y="149626"/>
                  </a:lnTo>
                  <a:lnTo>
                    <a:pt x="37806" y="149984"/>
                  </a:lnTo>
                  <a:lnTo>
                    <a:pt x="73467" y="143070"/>
                  </a:lnTo>
                  <a:lnTo>
                    <a:pt x="108656" y="142880"/>
                  </a:lnTo>
                  <a:lnTo>
                    <a:pt x="13542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"/>
            <p:cNvSpPr/>
            <p:nvPr/>
          </p:nvSpPr>
          <p:spPr>
            <a:xfrm>
              <a:off x="5622131" y="914400"/>
              <a:ext cx="57151" cy="292895"/>
            </a:xfrm>
            <a:custGeom>
              <a:avLst/>
              <a:gdLst/>
              <a:ahLst/>
              <a:cxnLst/>
              <a:rect l="0" t="0" r="0" b="0"/>
              <a:pathLst>
                <a:path w="57151" h="292895">
                  <a:moveTo>
                    <a:pt x="57150" y="0"/>
                  </a:moveTo>
                  <a:lnTo>
                    <a:pt x="53358" y="3792"/>
                  </a:lnTo>
                  <a:lnTo>
                    <a:pt x="51496" y="7771"/>
                  </a:lnTo>
                  <a:lnTo>
                    <a:pt x="43583" y="39197"/>
                  </a:lnTo>
                  <a:lnTo>
                    <a:pt x="42957" y="71896"/>
                  </a:lnTo>
                  <a:lnTo>
                    <a:pt x="37972" y="105806"/>
                  </a:lnTo>
                  <a:lnTo>
                    <a:pt x="35593" y="134449"/>
                  </a:lnTo>
                  <a:lnTo>
                    <a:pt x="30214" y="166925"/>
                  </a:lnTo>
                  <a:lnTo>
                    <a:pt x="24386" y="197009"/>
                  </a:lnTo>
                  <a:lnTo>
                    <a:pt x="21514" y="225237"/>
                  </a:lnTo>
                  <a:lnTo>
                    <a:pt x="11603" y="260083"/>
                  </a:lnTo>
                  <a:lnTo>
                    <a:pt x="0" y="292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35052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Golgi Bodies (aka Golgi Apparatus):</a:t>
            </a:r>
            <a:endParaRPr lang="en-US" sz="4000"/>
          </a:p>
          <a:p>
            <a:pPr>
              <a:spcBef>
                <a:spcPct val="50000"/>
              </a:spcBef>
            </a:pPr>
            <a:r>
              <a:rPr lang="en-US" sz="4000"/>
              <a:t>Packages proteins</a:t>
            </a:r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"/>
            <a:ext cx="6019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467600" y="3048000"/>
            <a:ext cx="457200" cy="22860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62400" y="5181600"/>
            <a:ext cx="2895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648200" y="5181600"/>
            <a:ext cx="4171950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/>
              <a:t>“Sacks” for making </a:t>
            </a:r>
          </a:p>
          <a:p>
            <a:r>
              <a:rPr lang="en-US" sz="3600" b="1"/>
              <a:t>&amp; storing Secretions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 rot="6401841">
            <a:off x="4001294" y="645319"/>
            <a:ext cx="457200" cy="2011362"/>
          </a:xfrm>
          <a:prstGeom prst="upArrow">
            <a:avLst>
              <a:gd name="adj1" fmla="val 50000"/>
              <a:gd name="adj2" fmla="val 112427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59" name="Picture 7" descr="C:\Documents and Settings\nbenc\Local Settings\Temporary Internet Files\Content.IE5\ZO308FDH\MPj0182752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3657600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838200" y="1219200"/>
            <a:ext cx="304800" cy="1588"/>
          </a:xfrm>
          <a:prstGeom prst="line">
            <a:avLst/>
          </a:prstGeom>
          <a:ln w="635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1219200"/>
            <a:ext cx="304800" cy="1588"/>
          </a:xfrm>
          <a:prstGeom prst="line">
            <a:avLst/>
          </a:prstGeom>
          <a:ln w="635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400" y="3352800"/>
            <a:ext cx="304800" cy="1588"/>
          </a:xfrm>
          <a:prstGeom prst="line">
            <a:avLst/>
          </a:prstGeom>
          <a:ln w="635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362200" y="5715000"/>
            <a:ext cx="236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Package of hot dogs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505200" y="6553200"/>
            <a:ext cx="304800" cy="1588"/>
          </a:xfrm>
          <a:prstGeom prst="line">
            <a:avLst/>
          </a:prstGeom>
          <a:ln w="635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6600" y="6096000"/>
            <a:ext cx="304800" cy="1588"/>
          </a:xfrm>
          <a:prstGeom prst="line">
            <a:avLst/>
          </a:prstGeom>
          <a:ln w="635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  <p:bldP spid="23556" grpId="0" animBg="1"/>
      <p:bldP spid="64518" grpId="0" animBg="1" autoUpdateAnimBg="0"/>
      <p:bldP spid="7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81000" y="838200"/>
            <a:ext cx="7391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/>
              <a:t>Can you identify the path of the protein from start to finish?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0" r="25220" b="6471"/>
          <a:stretch>
            <a:fillRect/>
          </a:stretch>
        </p:blipFill>
        <p:spPr bwMode="auto">
          <a:xfrm>
            <a:off x="4114800" y="2514600"/>
            <a:ext cx="38100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057400"/>
            <a:ext cx="464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AutoNum type="arabicPeriod"/>
            </a:pPr>
            <a:r>
              <a:rPr lang="en-US" sz="3200"/>
              <a:t>Nucleus – Directions</a:t>
            </a:r>
          </a:p>
          <a:p>
            <a:pPr algn="l">
              <a:buFontTx/>
              <a:buAutoNum type="arabicPeriod"/>
            </a:pPr>
            <a:r>
              <a:rPr lang="en-US" sz="3200"/>
              <a:t>Ribosome – protein is made</a:t>
            </a:r>
          </a:p>
          <a:p>
            <a:pPr algn="l">
              <a:buFontTx/>
              <a:buAutoNum type="arabicPeriod"/>
            </a:pPr>
            <a:r>
              <a:rPr lang="en-US" sz="3200"/>
              <a:t>ER – protein is modified &amp; transported</a:t>
            </a:r>
          </a:p>
          <a:p>
            <a:pPr algn="l">
              <a:buFontTx/>
              <a:buAutoNum type="arabicPeriod"/>
            </a:pPr>
            <a:r>
              <a:rPr lang="en-US" sz="3200"/>
              <a:t>Golgi – protein is packaged</a:t>
            </a:r>
          </a:p>
          <a:p>
            <a:pPr algn="l">
              <a:buFontTx/>
              <a:buAutoNum type="arabicPeriod"/>
            </a:pPr>
            <a:r>
              <a:rPr lang="en-US" sz="3200"/>
              <a:t>Vacuole – protein exits the cell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38800" y="38100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>
                <a:solidFill>
                  <a:srgbClr val="FFFF00"/>
                </a:solidFill>
              </a:rPr>
              <a:t>1.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81600" y="30480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>
                <a:solidFill>
                  <a:srgbClr val="FFFF00"/>
                </a:solidFill>
              </a:rPr>
              <a:t>2.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10200" y="42672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>
                <a:solidFill>
                  <a:srgbClr val="FFFF00"/>
                </a:solidFill>
              </a:rPr>
              <a:t>3.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8200" y="38862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>
                <a:solidFill>
                  <a:srgbClr val="FFFF00"/>
                </a:solidFill>
              </a:rPr>
              <a:t>4.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0" y="46482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>
                <a:solidFill>
                  <a:srgbClr val="FFFF00"/>
                </a:solidFill>
              </a:rPr>
              <a:t>5.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71600"/>
            <a:ext cx="7175500" cy="4497388"/>
          </a:xfrm>
          <a:noFill/>
        </p:spPr>
      </p:pic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181600" y="4953000"/>
            <a:ext cx="3521075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400" b="1"/>
              <a:t>Plant Vacuole</a:t>
            </a: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 rot="-9491323">
            <a:off x="3338513" y="4251325"/>
            <a:ext cx="2057400" cy="498475"/>
          </a:xfrm>
          <a:prstGeom prst="rightArrow">
            <a:avLst>
              <a:gd name="adj1" fmla="val 50000"/>
              <a:gd name="adj2" fmla="val 287522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8600" y="8382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>
            <a:normAutofit fontScale="75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300" b="1" u="sng" dirty="0">
                <a:latin typeface="+mj-lt"/>
                <a:ea typeface="+mj-ea"/>
                <a:cs typeface="+mj-cs"/>
              </a:rPr>
              <a:t>Vacuole </a:t>
            </a:r>
            <a:r>
              <a:rPr lang="en-US" altLang="en-US" sz="4300" dirty="0">
                <a:latin typeface="+mj-lt"/>
                <a:ea typeface="+mj-ea"/>
                <a:cs typeface="+mj-cs"/>
              </a:rPr>
              <a:t>=  storage for food and water</a:t>
            </a:r>
            <a:br>
              <a:rPr lang="en-US" altLang="en-US" sz="4300" dirty="0">
                <a:latin typeface="+mj-lt"/>
                <a:ea typeface="+mj-ea"/>
                <a:cs typeface="+mj-cs"/>
              </a:rPr>
            </a:br>
            <a:r>
              <a:rPr lang="en-US" altLang="en-US" sz="4300" dirty="0">
                <a:latin typeface="+mj-lt"/>
                <a:ea typeface="+mj-ea"/>
                <a:cs typeface="+mj-cs"/>
              </a:rPr>
              <a:t>Why are plant vacuoles larger than animal vacuoles</a:t>
            </a:r>
            <a:r>
              <a:rPr lang="en-US" altLang="en-US" sz="3200" dirty="0">
                <a:latin typeface="+mj-lt"/>
                <a:ea typeface="+mj-ea"/>
                <a:cs typeface="+mj-cs"/>
              </a:rPr>
              <a:t>?</a:t>
            </a:r>
            <a:br>
              <a:rPr lang="en-US" altLang="en-US" sz="3200" dirty="0">
                <a:latin typeface="+mj-lt"/>
                <a:ea typeface="+mj-ea"/>
                <a:cs typeface="+mj-cs"/>
              </a:rPr>
            </a:b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61722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C00000"/>
                </a:solidFill>
              </a:rPr>
              <a:t>Pressure creates support for leaves and flowers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nimBg="1" autoUpdateAnimBg="0"/>
      <p:bldP spid="70663" grpId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3400" y="304800"/>
            <a:ext cx="8229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lang="en-US" altLang="en-US" sz="480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79588"/>
            <a:ext cx="77343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143000" y="5257800"/>
            <a:ext cx="6813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00"/>
                </a:solidFill>
              </a:rPr>
              <a:t>Do you see 2 </a:t>
            </a:r>
            <a:r>
              <a:rPr lang="en-US" sz="3600" b="1" u="sng">
                <a:solidFill>
                  <a:srgbClr val="CC0000"/>
                </a:solidFill>
              </a:rPr>
              <a:t>Contractile vacuoles</a:t>
            </a:r>
            <a:r>
              <a:rPr lang="en-US" sz="3600" b="1">
                <a:solidFill>
                  <a:srgbClr val="CC0000"/>
                </a:solidFill>
              </a:rPr>
              <a:t> </a:t>
            </a:r>
          </a:p>
          <a:p>
            <a:r>
              <a:rPr lang="en-US" sz="3600" b="1">
                <a:solidFill>
                  <a:srgbClr val="CC0000"/>
                </a:solidFill>
              </a:rPr>
              <a:t>in this </a:t>
            </a:r>
            <a:r>
              <a:rPr lang="en-US" sz="3600" b="1" i="1">
                <a:solidFill>
                  <a:srgbClr val="CC0000"/>
                </a:solidFill>
              </a:rPr>
              <a:t>Paramecium</a:t>
            </a:r>
            <a:r>
              <a:rPr lang="en-US" sz="3600" b="1">
                <a:solidFill>
                  <a:srgbClr val="CC0000"/>
                </a:solidFill>
              </a:rPr>
              <a:t>?</a:t>
            </a:r>
            <a:endParaRPr lang="en-US" sz="4800" b="1">
              <a:solidFill>
                <a:srgbClr val="CC0000"/>
              </a:solidFill>
            </a:endParaRP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3048000" y="28956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6248400" y="33528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Freeform 8"/>
          <p:cNvSpPr>
            <a:spLocks/>
          </p:cNvSpPr>
          <p:nvPr/>
        </p:nvSpPr>
        <p:spPr bwMode="auto">
          <a:xfrm rot="-482241">
            <a:off x="3205163" y="2828925"/>
            <a:ext cx="3027362" cy="1363663"/>
          </a:xfrm>
          <a:custGeom>
            <a:avLst/>
            <a:gdLst>
              <a:gd name="T0" fmla="*/ 0 w 1008"/>
              <a:gd name="T1" fmla="*/ 0 h 536"/>
              <a:gd name="T2" fmla="*/ 2147483647 w 1008"/>
              <a:gd name="T3" fmla="*/ 2147483647 h 536"/>
              <a:gd name="T4" fmla="*/ 2147483647 w 1008"/>
              <a:gd name="T5" fmla="*/ 2147483647 h 536"/>
              <a:gd name="T6" fmla="*/ 0 60000 65536"/>
              <a:gd name="T7" fmla="*/ 0 60000 65536"/>
              <a:gd name="T8" fmla="*/ 0 60000 65536"/>
              <a:gd name="T9" fmla="*/ 0 w 1008"/>
              <a:gd name="T10" fmla="*/ 0 h 536"/>
              <a:gd name="T11" fmla="*/ 1008 w 1008"/>
              <a:gd name="T12" fmla="*/ 536 h 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536">
                <a:moveTo>
                  <a:pt x="0" y="0"/>
                </a:moveTo>
                <a:cubicBezTo>
                  <a:pt x="60" y="212"/>
                  <a:pt x="120" y="424"/>
                  <a:pt x="288" y="480"/>
                </a:cubicBezTo>
                <a:cubicBezTo>
                  <a:pt x="456" y="536"/>
                  <a:pt x="880" y="360"/>
                  <a:pt x="1008" y="336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04800" y="685800"/>
            <a:ext cx="8410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/>
              <a:t>Some Animal cell vacuoles pump water out by contracting</a:t>
            </a:r>
            <a:r>
              <a:rPr lang="en-US"/>
              <a:t>: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 autoUpdateAnimBg="0"/>
      <p:bldP spid="50181" grpId="0" animBg="1"/>
      <p:bldP spid="50182" grpId="0" animBg="1"/>
      <p:bldP spid="501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2149475"/>
            <a:ext cx="4038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000" b="1"/>
              <a:t>Lysosome:</a:t>
            </a:r>
            <a:endParaRPr lang="en-US" sz="4000"/>
          </a:p>
          <a:p>
            <a:pPr algn="l">
              <a:spcBef>
                <a:spcPct val="50000"/>
              </a:spcBef>
            </a:pPr>
            <a:r>
              <a:rPr lang="en-US" sz="4000"/>
              <a:t>Contains digestive enzymes</a:t>
            </a:r>
          </a:p>
          <a:p>
            <a:pPr algn="l">
              <a:spcBef>
                <a:spcPct val="50000"/>
              </a:spcBef>
            </a:pPr>
            <a:r>
              <a:rPr lang="en-US" sz="4000"/>
              <a:t>Breaks down large molecules</a:t>
            </a:r>
          </a:p>
          <a:p>
            <a:pPr algn="l">
              <a:spcBef>
                <a:spcPct val="50000"/>
              </a:spcBef>
            </a:pPr>
            <a:r>
              <a:rPr lang="en-US" sz="4000"/>
              <a:t>Disposes of waste</a:t>
            </a:r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0" y="0"/>
          <a:ext cx="29718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lip" r:id="rId4" imgW="2343240" imgH="1771560" progId="MS_ClipArt_Gallery.2">
                  <p:embed/>
                </p:oleObj>
              </mc:Choice>
              <mc:Fallback>
                <p:oleObj name="Clip" r:id="rId4" imgW="2343240" imgH="177156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7180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0" r="25220" b="6471"/>
          <a:stretch>
            <a:fillRect/>
          </a:stretch>
        </p:blipFill>
        <p:spPr bwMode="auto">
          <a:xfrm>
            <a:off x="4114800" y="2514600"/>
            <a:ext cx="38100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 rot="1753762">
            <a:off x="2405063" y="2882900"/>
            <a:ext cx="2735262" cy="488950"/>
          </a:xfrm>
          <a:prstGeom prst="rightArrow">
            <a:avLst>
              <a:gd name="adj1" fmla="val 50481"/>
              <a:gd name="adj2" fmla="val 287814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553200" y="0"/>
            <a:ext cx="2590800" cy="19383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05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6600">
              <a:solidFill>
                <a:srgbClr val="CC0000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28600" y="762000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/>
              <a:t>Mitochondria</a:t>
            </a:r>
            <a:r>
              <a:rPr lang="en-US" sz="3200"/>
              <a:t> =  where energy is released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00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The power house of the cell.  Uses respiration to convert sugar into energy (ATP)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362200" y="4648200"/>
            <a:ext cx="2743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>
                <a:solidFill>
                  <a:srgbClr val="000066"/>
                </a:solidFill>
              </a:rPr>
              <a:t>ATP</a:t>
            </a:r>
            <a:endParaRPr lang="en-US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88392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0" y="2819400"/>
            <a:ext cx="883920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>
                <a:solidFill>
                  <a:srgbClr val="C00000"/>
                </a:solidFill>
              </a:rPr>
              <a:t>The mighty mitochondria - lightning bolt = energy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H="1">
            <a:off x="1752600" y="4648200"/>
            <a:ext cx="609600" cy="762000"/>
          </a:xfrm>
          <a:prstGeom prst="line">
            <a:avLst/>
          </a:prstGeom>
          <a:noFill/>
          <a:ln w="635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4724400" y="4267200"/>
            <a:ext cx="762000" cy="838200"/>
          </a:xfrm>
          <a:prstGeom prst="line">
            <a:avLst/>
          </a:prstGeom>
          <a:noFill/>
          <a:ln w="635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5486400" y="4267200"/>
            <a:ext cx="914400" cy="762000"/>
          </a:xfrm>
          <a:prstGeom prst="line">
            <a:avLst/>
          </a:prstGeom>
          <a:noFill/>
          <a:ln w="635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2362200" y="4648200"/>
            <a:ext cx="762000" cy="685800"/>
          </a:xfrm>
          <a:prstGeom prst="line">
            <a:avLst/>
          </a:prstGeom>
          <a:noFill/>
          <a:ln w="635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3657600" y="4572000"/>
            <a:ext cx="1066800" cy="533400"/>
          </a:xfrm>
          <a:prstGeom prst="line">
            <a:avLst/>
          </a:prstGeom>
          <a:noFill/>
          <a:ln w="635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3124200" y="4572000"/>
            <a:ext cx="533400" cy="762000"/>
          </a:xfrm>
          <a:prstGeom prst="line">
            <a:avLst/>
          </a:prstGeom>
          <a:noFill/>
          <a:ln w="635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38200" y="4800600"/>
            <a:ext cx="914400" cy="609600"/>
          </a:xfrm>
          <a:prstGeom prst="line">
            <a:avLst/>
          </a:prstGeom>
          <a:noFill/>
          <a:ln w="635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0" y="4648200"/>
            <a:ext cx="8839200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>
                <a:solidFill>
                  <a:srgbClr val="C00000"/>
                </a:solidFill>
              </a:rPr>
              <a:t>What organ in the body would have cells containing a high number of mitochondria?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352800" y="5410200"/>
            <a:ext cx="2063750" cy="1108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6600">
                <a:solidFill>
                  <a:srgbClr val="C00000"/>
                </a:solidFill>
              </a:rPr>
              <a:t>Heart</a:t>
            </a: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  <p:pic>
        <p:nvPicPr>
          <p:cNvPr id="18" name="Picture 7" descr="http://upload.wikimedia.org/wikipedia/en/thumb/3/3a/Mighty_Mouse_First.jpg/200px-Mighty_Mouse_Firs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4267200"/>
            <a:ext cx="3454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  <p:bldP spid="47108" grpId="0"/>
      <p:bldP spid="47111" grpId="0" animBg="1" autoUpdateAnimBg="0"/>
      <p:bldP spid="47114" grpId="0" animBg="1"/>
      <p:bldP spid="47115" grpId="0" animBg="1"/>
      <p:bldP spid="47116" grpId="0" animBg="1"/>
      <p:bldP spid="47117" grpId="0" animBg="1"/>
      <p:bldP spid="47118" grpId="0" animBg="1"/>
      <p:bldP spid="47119" grpId="0" animBg="1"/>
      <p:bldP spid="47120" grpId="0" animBg="1"/>
      <p:bldP spid="19" grpId="0" animBg="1" autoUpdateAnimBg="0"/>
      <p:bldP spid="19" grpId="1" animBg="1"/>
      <p:bldP spid="2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46482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/>
              <a:t>Understanding Check</a:t>
            </a:r>
          </a:p>
          <a:p>
            <a:pPr algn="l">
              <a:defRPr/>
            </a:pPr>
            <a:r>
              <a:rPr lang="en-US" dirty="0"/>
              <a:t>When given the following clues, identify the cell part: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Provides energy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Modifies proteins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Controls movement into and out of the cell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Uses sunlight to make sugar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Controls cell activities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Makes </a:t>
            </a:r>
            <a:r>
              <a:rPr lang="en-US" dirty="0" err="1"/>
              <a:t>ribosomes</a:t>
            </a:r>
            <a:endParaRPr lang="en-US" dirty="0"/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Packages proteins for transport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Removes liquid waste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Makes protein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Liquid portion of the cell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95800" y="1752600"/>
            <a:ext cx="46482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/>
              <a:t>Answers: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Mitochondrion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ER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Cell Membrane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Chloroplast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Nucleus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Nucleolus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Golgi Apparatus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Vacuole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Ribosome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dirty="0"/>
              <a:t>Cytoplasm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201051" y="6396038"/>
            <a:ext cx="7473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Complete </a:t>
            </a:r>
            <a:r>
              <a:rPr lang="en-US" dirty="0" smtClean="0"/>
              <a:t>CH 7-1 and 7-2 review Questions Pg. 172 &amp; 183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51648" cy="1828800"/>
          </a:xfrm>
          <a:ln>
            <a:miter lim="800000"/>
            <a:headEnd/>
            <a:tailEnd/>
          </a:ln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Chapter 7 Section 2</a:t>
            </a:r>
            <a:br>
              <a:rPr lang="en-US" sz="4800" dirty="0" smtClean="0"/>
            </a:br>
            <a:r>
              <a:rPr lang="en-US" sz="4800" dirty="0" smtClean="0"/>
              <a:t>Cell </a:t>
            </a:r>
            <a:r>
              <a:rPr lang="en-US" sz="4800" dirty="0"/>
              <a:t>Structures &amp; Functions</a:t>
            </a:r>
          </a:p>
        </p:txBody>
      </p:sp>
      <p:sp>
        <p:nvSpPr>
          <p:cNvPr id="10243" name="Subtitle 5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sz="3200" smtClean="0"/>
              <a:t>Objectives:  Students will:</a:t>
            </a:r>
          </a:p>
          <a:p>
            <a:pPr marR="0" algn="l" eaLnBrk="1" hangingPunct="1">
              <a:buFont typeface="Wingdings 2" pitchFamily="18" charset="2"/>
              <a:buAutoNum type="alphaUcParenR"/>
            </a:pPr>
            <a:r>
              <a:rPr lang="en-US" sz="3200" smtClean="0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400" b="1">
                <a:solidFill>
                  <a:srgbClr val="000066"/>
                </a:solidFill>
              </a:rPr>
              <a:t>What are some functions that occur within a cell?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219200" y="2209800"/>
            <a:ext cx="74676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000"/>
              <a:t>Digestion              Excretion </a:t>
            </a:r>
          </a:p>
          <a:p>
            <a:pPr algn="l">
              <a:spcBef>
                <a:spcPct val="50000"/>
              </a:spcBef>
            </a:pPr>
            <a:r>
              <a:rPr lang="en-US" sz="4000"/>
              <a:t>Transportation of cell’s products</a:t>
            </a:r>
          </a:p>
          <a:p>
            <a:pPr algn="l">
              <a:spcBef>
                <a:spcPct val="50000"/>
              </a:spcBef>
            </a:pPr>
            <a:r>
              <a:rPr lang="en-US" sz="4000"/>
              <a:t>Storage                  Protection </a:t>
            </a:r>
          </a:p>
          <a:p>
            <a:pPr algn="l">
              <a:spcBef>
                <a:spcPct val="50000"/>
              </a:spcBef>
            </a:pPr>
            <a:r>
              <a:rPr lang="en-US" sz="4000"/>
              <a:t>Division                Mobility</a:t>
            </a:r>
          </a:p>
          <a:p>
            <a:pPr algn="l">
              <a:spcBef>
                <a:spcPct val="50000"/>
              </a:spcBef>
            </a:pPr>
            <a:r>
              <a:rPr lang="en-US" sz="4000"/>
              <a:t>Respiration or Photosynthesis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6248400"/>
            <a:ext cx="586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" y="621665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66"/>
                </a:solidFill>
                <a:latin typeface="Times" charset="0"/>
              </a:rPr>
              <a:t>Animal Cell</a:t>
            </a:r>
            <a:endParaRPr lang="en-US" altLang="en-US" b="1">
              <a:solidFill>
                <a:srgbClr val="000066"/>
              </a:solidFill>
              <a:latin typeface="Times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410200" y="1143000"/>
            <a:ext cx="19050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4000"/>
              <a:t>Nucleus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876800" y="3048000"/>
            <a:ext cx="3200400" cy="1077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/>
              <a:t>Nucleolus=makes ribosomes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4572000" y="1828800"/>
            <a:ext cx="15240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3886200" y="2743200"/>
            <a:ext cx="8382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" name="Picture 7" descr="C:\Program Files\Microsoft Publisher\Clipart\Engineer.cg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24384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638800" y="304800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91400" y="4419600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91400" y="5715000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hangingPunct="1">
              <a:buFont typeface="Wingdings 2" pitchFamily="18" charset="2"/>
              <a:buAutoNum type="alphaUcParenR"/>
              <a:defRPr/>
            </a:pPr>
            <a:r>
              <a:rPr lang="en-US" dirty="0"/>
              <a:t>Identify all of the structures and organelles of the cell and summarize their function(s).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600" y="4724400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" y="5562600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" y="304800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762000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0"/>
            <a:ext cx="4495800" cy="1754188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Control Center = Controls activities and reproduction</a:t>
            </a:r>
            <a:r>
              <a:rPr lang="en-US" sz="360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81800" y="228600"/>
            <a:ext cx="1371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9000" y="1752600"/>
            <a:ext cx="1905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" name="Picture 11" descr="C:\Documents and Settings\nbenc\Local Settings\Temporary Internet Files\Content.IE5\CXCNAE83\MPj04387460000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7526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0" y="5181600"/>
            <a:ext cx="3962400" cy="114300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4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Found in both </a:t>
            </a:r>
            <a:br>
              <a:rPr lang="en-US" altLang="en-US" sz="54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</a:br>
            <a:r>
              <a:rPr lang="en-US" altLang="en-US" sz="54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Plant and Animal Cells</a:t>
            </a:r>
            <a:endParaRPr lang="en-US" altLang="en-US" sz="500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312" name="Rectangle 27"/>
          <p:cNvSpPr>
            <a:spLocks noChangeArrowheads="1"/>
          </p:cNvSpPr>
          <p:nvPr/>
        </p:nvSpPr>
        <p:spPr bwMode="auto">
          <a:xfrm>
            <a:off x="6324600" y="4919663"/>
            <a:ext cx="2819400" cy="19383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 autoUpdateAnimBg="0"/>
      <p:bldP spid="20488" grpId="0" animBg="1" autoUpdateAnimBg="0"/>
      <p:bldP spid="20489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57200" y="0"/>
            <a:ext cx="8686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800">
                <a:solidFill>
                  <a:srgbClr val="000066"/>
                </a:solidFill>
              </a:rPr>
              <a:t> </a:t>
            </a:r>
            <a:r>
              <a:rPr lang="en-US" sz="4000">
                <a:solidFill>
                  <a:srgbClr val="000066"/>
                </a:solidFill>
              </a:rPr>
              <a:t>The Nucleus: </a:t>
            </a:r>
          </a:p>
          <a:p>
            <a:r>
              <a:rPr lang="en-US" sz="4000">
                <a:solidFill>
                  <a:srgbClr val="000066"/>
                </a:solidFill>
              </a:rPr>
              <a:t>DNA = chromosomes housed here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905000"/>
            <a:ext cx="4343400" cy="1143000"/>
          </a:xfrm>
        </p:spPr>
        <p:txBody>
          <a:bodyPr/>
          <a:lstStyle/>
          <a:p>
            <a:pPr eaLnBrk="1" hangingPunct="1"/>
            <a:r>
              <a:rPr lang="en-US" altLang="en-US" sz="3200" b="1" u="sng" smtClean="0">
                <a:solidFill>
                  <a:schemeClr val="tx1"/>
                </a:solidFill>
              </a:rPr>
              <a:t>Chromosomes </a:t>
            </a:r>
            <a:r>
              <a:rPr lang="en-US" altLang="en-US" sz="3200" smtClean="0">
                <a:solidFill>
                  <a:schemeClr val="tx1"/>
                </a:solidFill>
              </a:rPr>
              <a:t>= coiled DNA: determines our characteristics.</a:t>
            </a:r>
            <a:endParaRPr lang="en-US" sz="3200" smtClean="0">
              <a:solidFill>
                <a:schemeClr val="tx1"/>
              </a:solidFill>
            </a:endParaRPr>
          </a:p>
        </p:txBody>
      </p:sp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4038600"/>
            <a:ext cx="42291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5943600" y="6553200"/>
            <a:ext cx="2286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228600" y="3200400"/>
            <a:ext cx="411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3200" b="1" u="sng"/>
              <a:t> Chromatin </a:t>
            </a:r>
            <a:r>
              <a:rPr lang="en-US" altLang="en-US" sz="3200"/>
              <a:t>= visible protein composing chromosomes</a:t>
            </a:r>
            <a:endParaRPr lang="en-US" sz="3200"/>
          </a:p>
        </p:txBody>
      </p:sp>
      <p:pic>
        <p:nvPicPr>
          <p:cNvPr id="1946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4953000" y="1371600"/>
            <a:ext cx="2133600" cy="1981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5105400"/>
            <a:ext cx="457200" cy="1447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25717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Rectangle 12"/>
          <p:cNvSpPr>
            <a:spLocks noChangeArrowheads="1"/>
          </p:cNvSpPr>
          <p:nvPr/>
        </p:nvSpPr>
        <p:spPr bwMode="auto">
          <a:xfrm>
            <a:off x="6400800" y="3352800"/>
            <a:ext cx="2743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800" b="1" u="sng"/>
              <a:t>Nuclear membrane</a:t>
            </a:r>
            <a:r>
              <a:rPr lang="en-US" altLang="en-US" sz="2800"/>
              <a:t> = controls what goes in and out of the nucleus   (notice the nuclear pores)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5753100" y="3848100"/>
            <a:ext cx="762000" cy="53340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59397" grpId="0" build="p" autoUpdateAnimBg="0"/>
      <p:bldP spid="59402" grpId="0" build="p" autoUpdateAnimBg="0"/>
      <p:bldP spid="10" grpId="0" animBg="1"/>
      <p:bldP spid="11" grpId="0" animBg="1"/>
      <p:bldP spid="194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09600" y="4495800"/>
            <a:ext cx="7086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400" b="1"/>
              <a:t>Cytoplasm: </a:t>
            </a:r>
            <a:r>
              <a:rPr lang="en-US" sz="4000"/>
              <a:t>or cytosol = gel surrounding organelles = water in balloon</a:t>
            </a:r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69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685800" y="762000"/>
            <a:ext cx="3505200" cy="304800"/>
          </a:xfrm>
          <a:prstGeom prst="rightArrow">
            <a:avLst>
              <a:gd name="adj1" fmla="val 50000"/>
              <a:gd name="adj2" fmla="val 2875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6553200" y="0"/>
            <a:ext cx="2590800" cy="19383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  <p:bldP spid="215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err="1"/>
              <a:t>Ribosomes</a:t>
            </a:r>
            <a:r>
              <a:rPr lang="en-US" b="1" dirty="0"/>
              <a:t>= </a:t>
            </a:r>
            <a:r>
              <a:rPr lang="en-US" b="1" dirty="0" smtClean="0"/>
              <a:t>Protein </a:t>
            </a:r>
            <a:r>
              <a:rPr lang="en-US" b="1" dirty="0"/>
              <a:t>Synthesis on the E.R.</a:t>
            </a:r>
          </a:p>
        </p:txBody>
      </p:sp>
      <p:pic>
        <p:nvPicPr>
          <p:cNvPr id="15363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05000"/>
            <a:ext cx="6218238" cy="4572000"/>
          </a:xfrm>
          <a:noFill/>
        </p:spPr>
      </p:pic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733800" y="1676400"/>
            <a:ext cx="5080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/>
              <a:t>Endoplasmic Reticulum</a:t>
            </a: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 flipH="1">
            <a:off x="2590800" y="2057400"/>
            <a:ext cx="12192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029200" y="4114800"/>
            <a:ext cx="41148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800"/>
              <a:t>ROUND Ribosomes</a:t>
            </a: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H="1" flipV="1">
            <a:off x="3505200" y="4038600"/>
            <a:ext cx="19812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489" name="Picture 9" descr="C:\Documents and Settings\nbenc\Local Settings\Temporary Internet Files\Content.IE5\LE8V8B6I\MCj0389080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1336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8" grpId="0" animBg="1" autoUpdateAnimBg="0"/>
      <p:bldP spid="20486" grpId="0" animBg="1"/>
      <p:bldP spid="74760" grpId="0" animBg="1" autoUpdateAnimBg="0"/>
      <p:bldP spid="204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lip" r:id="rId3" imgW="0" imgH="0" progId="MS_ClipArt_Gallery.2">
                  <p:embed/>
                </p:oleObj>
              </mc:Choice>
              <mc:Fallback>
                <p:oleObj name="Clip" r:id="rId3" imgW="0" imgH="0" progId="MS_ClipArt_Gallery.2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579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28600" y="0"/>
            <a:ext cx="8610600" cy="373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ER =  Endoplasmic Reticulum:</a:t>
            </a:r>
          </a:p>
          <a:p>
            <a:pPr>
              <a:spcBef>
                <a:spcPct val="50000"/>
              </a:spcBef>
            </a:pPr>
            <a:r>
              <a:rPr lang="en-US" sz="4000"/>
              <a:t> produces &amp; transports lipids and membrane proteins, modifies</a:t>
            </a:r>
          </a:p>
          <a:p>
            <a:pPr>
              <a:spcBef>
                <a:spcPct val="50000"/>
              </a:spcBef>
            </a:pPr>
            <a:r>
              <a:rPr lang="en-US" sz="2600" u="sng"/>
              <a:t>Rough ER</a:t>
            </a:r>
            <a:r>
              <a:rPr lang="en-US" sz="2600"/>
              <a:t> has ribosomes        </a:t>
            </a:r>
            <a:r>
              <a:rPr lang="en-US" sz="2600" u="sng"/>
              <a:t>Smooth ER</a:t>
            </a:r>
            <a:r>
              <a:rPr lang="en-US" sz="2600"/>
              <a:t> lacks ribosomes</a:t>
            </a:r>
            <a:endParaRPr lang="en-US" sz="3200"/>
          </a:p>
          <a:p>
            <a:pPr>
              <a:spcBef>
                <a:spcPct val="50000"/>
              </a:spcBef>
            </a:pPr>
            <a:endParaRPr lang="en-US" sz="4000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 rot="-3185308">
            <a:off x="4441032" y="2551906"/>
            <a:ext cx="457200" cy="1722437"/>
          </a:xfrm>
          <a:prstGeom prst="downArrow">
            <a:avLst>
              <a:gd name="adj1" fmla="val 50000"/>
              <a:gd name="adj2" fmla="val 4580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 rot="1156565">
            <a:off x="5476875" y="2751138"/>
            <a:ext cx="457200" cy="2162175"/>
          </a:xfrm>
          <a:prstGeom prst="downArrow">
            <a:avLst>
              <a:gd name="adj1" fmla="val 50000"/>
              <a:gd name="adj2" fmla="val 4580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8" descr="C:\Documents and Settings\nbenc\Local Settings\Temporary Internet Files\Content.IE5\ALABWWB5\MCj0325274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28416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5657850"/>
            <a:ext cx="4572000" cy="1200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build="p" autoUpdateAnimBg="0"/>
      <p:bldP spid="61447" grpId="0" animBg="1"/>
      <p:bldP spid="614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/>
              <a:t>Endoplasmic Reticulum</a:t>
            </a:r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r="25926" b="1497"/>
          <a:stretch>
            <a:fillRect/>
          </a:stretch>
        </p:blipFill>
        <p:spPr>
          <a:xfrm>
            <a:off x="838200" y="1447800"/>
            <a:ext cx="4154488" cy="4419600"/>
          </a:xfrm>
          <a:noFill/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5105400" y="1371600"/>
            <a:ext cx="4433888" cy="175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“</a:t>
            </a:r>
            <a:r>
              <a:rPr lang="en-US" sz="3600" b="1"/>
              <a:t>Rough” has Ribosomes = protein synthesis</a:t>
            </a:r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 flipH="1">
            <a:off x="3276600" y="1752600"/>
            <a:ext cx="19812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5334000" y="3657600"/>
            <a:ext cx="35052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600" b="1"/>
              <a:t>“Smooth” = Membrane “highway”  for transport</a:t>
            </a:r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 flipH="1" flipV="1">
            <a:off x="2209800" y="3962400"/>
            <a:ext cx="31242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5657850"/>
            <a:ext cx="5486400" cy="1200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 typeface="Wingdings 2" pitchFamily="18" charset="2"/>
              <a:buAutoNum type="alphaUcParenR"/>
            </a:pPr>
            <a:r>
              <a:rPr lang="en-US"/>
              <a:t>Identify all of the structures and organelles of the cell and summarize their function(s).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2894</TotalTime>
  <Words>785</Words>
  <Application>Microsoft Office PowerPoint</Application>
  <PresentationFormat>On-screen Show (4:3)</PresentationFormat>
  <Paragraphs>118</Paragraphs>
  <Slides>16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Flow</vt:lpstr>
      <vt:lpstr>Clip</vt:lpstr>
      <vt:lpstr>Start- up for 10/9/10</vt:lpstr>
      <vt:lpstr>Chapter 7 Section 2 Cell Structures &amp; Functions</vt:lpstr>
      <vt:lpstr>What are some functions that occur within a cell?</vt:lpstr>
      <vt:lpstr>PowerPoint Presentation</vt:lpstr>
      <vt:lpstr>Chromosomes = coiled DNA: determines our characteristics.</vt:lpstr>
      <vt:lpstr>PowerPoint Presentation</vt:lpstr>
      <vt:lpstr>Ribosomes= Protein Synthesis on the E.R.</vt:lpstr>
      <vt:lpstr>PowerPoint Presentation</vt:lpstr>
      <vt:lpstr>Endoplasmic Reticulum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SDUHSD</dc:creator>
  <cp:lastModifiedBy>ANDREW POWERS</cp:lastModifiedBy>
  <cp:revision>129</cp:revision>
  <cp:lastPrinted>1999-12-03T16:08:55Z</cp:lastPrinted>
  <dcterms:created xsi:type="dcterms:W3CDTF">1999-09-16T20:26:36Z</dcterms:created>
  <dcterms:modified xsi:type="dcterms:W3CDTF">2014-10-10T19:13:23Z</dcterms:modified>
</cp:coreProperties>
</file>