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62" r:id="rId6"/>
    <p:sldId id="263" r:id="rId7"/>
    <p:sldId id="259" r:id="rId8"/>
    <p:sldId id="260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6FC0D-F2AE-4462-9BC8-838DCB36060E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50A5B-4AC8-4ACB-A227-D3CAACE7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3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Smallpox and other diseases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0A5B-4AC8-4ACB-A227-D3CAACE79E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4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DCA-BBE2-43F6-B244-89676B0B9E3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C520-B56D-4A3C-8FFE-5FF7A55F1F1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DCA-BBE2-43F6-B244-89676B0B9E3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C520-B56D-4A3C-8FFE-5FF7A55F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DCA-BBE2-43F6-B244-89676B0B9E3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C520-B56D-4A3C-8FFE-5FF7A55F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DCA-BBE2-43F6-B244-89676B0B9E3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C520-B56D-4A3C-8FFE-5FF7A55F1F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DCA-BBE2-43F6-B244-89676B0B9E3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C520-B56D-4A3C-8FFE-5FF7A55F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DCA-BBE2-43F6-B244-89676B0B9E3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C520-B56D-4A3C-8FFE-5FF7A55F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DCA-BBE2-43F6-B244-89676B0B9E3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C520-B56D-4A3C-8FFE-5FF7A55F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DCA-BBE2-43F6-B244-89676B0B9E3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C520-B56D-4A3C-8FFE-5FF7A55F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DCA-BBE2-43F6-B244-89676B0B9E3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C520-B56D-4A3C-8FFE-5FF7A55F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DCA-BBE2-43F6-B244-89676B0B9E3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C520-B56D-4A3C-8FFE-5FF7A55F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DCA-BBE2-43F6-B244-89676B0B9E3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C520-B56D-4A3C-8FFE-5FF7A55F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1CEBDCA-BBE2-43F6-B244-89676B0B9E3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D68C520-B56D-4A3C-8FFE-5FF7A55F1F1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245927" cy="62484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3200" dirty="0" smtClean="0"/>
              <a:t>Compare at least 2 differences between primary and secondary succession.</a:t>
            </a:r>
          </a:p>
          <a:p>
            <a:pPr marL="514350" indent="-514350" algn="l">
              <a:buAutoNum type="arabicPeriod"/>
            </a:pPr>
            <a:r>
              <a:rPr lang="en-US" sz="3200" dirty="0" smtClean="0"/>
              <a:t>What is carrying capacity?</a:t>
            </a:r>
          </a:p>
          <a:p>
            <a:pPr marL="514350" indent="-514350" algn="l">
              <a:buAutoNum type="arabicPeriod"/>
            </a:pPr>
            <a:r>
              <a:rPr lang="en-US" sz="3200" dirty="0" smtClean="0"/>
              <a:t>How is predation related to carrying capacity?</a:t>
            </a:r>
          </a:p>
          <a:p>
            <a:pPr algn="l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164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Start-up for 5/5/14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9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r>
              <a:rPr lang="en-US" sz="4400" dirty="0" smtClean="0"/>
              <a:t>Understanding check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Why do population sizes in an ecosystem change?  Write a summary answering this question.  Your summary must include at least </a:t>
            </a:r>
            <a:r>
              <a:rPr lang="en-US" sz="4000" u="sng" dirty="0" smtClean="0">
                <a:solidFill>
                  <a:srgbClr val="FFFF00"/>
                </a:solidFill>
              </a:rPr>
              <a:t>4 sentences and 3 words</a:t>
            </a:r>
            <a:r>
              <a:rPr lang="en-US" sz="4000" dirty="0" smtClean="0"/>
              <a:t> from the Ecology Unit </a:t>
            </a:r>
            <a:r>
              <a:rPr lang="en-US" sz="4000" smtClean="0"/>
              <a:t>Word List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94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927" y="1066800"/>
            <a:ext cx="9067800" cy="66294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Objectives:  Students will</a:t>
            </a:r>
          </a:p>
          <a:p>
            <a:pPr marL="342900" indent="-342900" algn="l">
              <a:buAutoNum type="alphaUcParenR"/>
            </a:pPr>
            <a:r>
              <a:rPr lang="en-US" sz="3200" dirty="0" smtClean="0"/>
              <a:t>Define three important characteristics of a population.</a:t>
            </a:r>
          </a:p>
          <a:p>
            <a:pPr marL="342900" indent="-342900" algn="l">
              <a:buAutoNum type="alphaUcParenR"/>
            </a:pPr>
            <a:r>
              <a:rPr lang="en-US" sz="3200" dirty="0" smtClean="0"/>
              <a:t>Summarize how four factors affect a population’s size.</a:t>
            </a:r>
          </a:p>
          <a:p>
            <a:pPr algn="l"/>
            <a:r>
              <a:rPr lang="en-US" sz="3200" dirty="0" smtClean="0"/>
              <a:t>C) Compare exponential to logistic growth.</a:t>
            </a:r>
          </a:p>
          <a:p>
            <a:pPr marL="342900" indent="-342900" algn="l">
              <a:buAutoNum type="alphaUcParenR" startAt="4"/>
            </a:pPr>
            <a:r>
              <a:rPr lang="en-US" sz="3200" dirty="0" smtClean="0"/>
              <a:t>Define limiting factor.</a:t>
            </a:r>
          </a:p>
          <a:p>
            <a:pPr marL="342900" indent="-342900" algn="l">
              <a:buAutoNum type="alphaUcParenR" startAt="4"/>
            </a:pPr>
            <a:r>
              <a:rPr lang="en-US" sz="3200" dirty="0" smtClean="0"/>
              <a:t>Compare density dependent to density-independent limiting factors.</a:t>
            </a:r>
          </a:p>
          <a:p>
            <a:pPr algn="l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164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Biology Chapter 5 Populations </a:t>
            </a:r>
            <a:br>
              <a:rPr lang="en-US" dirty="0" smtClean="0"/>
            </a:br>
            <a:r>
              <a:rPr lang="en-US" dirty="0" smtClean="0"/>
              <a:t>Pages 119-127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578804"/>
            <a:ext cx="3119582" cy="53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Population Density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417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arenR"/>
            </a:pPr>
            <a:r>
              <a:rPr lang="en-US" dirty="0" smtClean="0"/>
              <a:t>Define three important characteristics of a population.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80644" y="609600"/>
            <a:ext cx="3119582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= number of individuals per unit area.</a:t>
            </a:r>
            <a:endParaRPr lang="en-US" sz="2800" dirty="0"/>
          </a:p>
        </p:txBody>
      </p:sp>
      <p:pic>
        <p:nvPicPr>
          <p:cNvPr id="1028" name="Picture 4" descr="C:\Users\nbenc\AppData\Local\Microsoft\Windows\Temporary Internet Files\Content.IE5\MG93MI2X\MC9004446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417"/>
            <a:ext cx="1524000" cy="197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benc\AppData\Local\Microsoft\Windows\Temporary Internet Files\Content.IE5\KDNC3J0J\MP90040045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27" y="990600"/>
            <a:ext cx="2080079" cy="138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1594942"/>
            <a:ext cx="5638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Which has the higher density and why?</a:t>
            </a:r>
            <a:endParaRPr lang="en-US" sz="2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76600" y="2514600"/>
            <a:ext cx="3119582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= area inhabited by a population.</a:t>
            </a:r>
            <a:endParaRPr lang="en-US" sz="2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0" y="2402178"/>
            <a:ext cx="3647607" cy="6732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FF00"/>
                </a:solidFill>
              </a:rPr>
              <a:t>Geographic Distribution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1030" name="Picture 6" descr="C:\Users\nbenc\AppData\Local\Microsoft\Windows\Temporary Internet Files\Content.IE5\MG93MI2X\MC90015682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168322"/>
            <a:ext cx="1709928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nbenc\AppData\Local\Microsoft\Windows\Temporary Internet Files\Content.IE5\X0GH3D8F\MC90017437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382" y="2909711"/>
            <a:ext cx="1854403" cy="148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11289" y="3539067"/>
            <a:ext cx="5638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Which has the larger geographic distribution?</a:t>
            </a:r>
            <a:endParaRPr lang="en-US" sz="28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0" y="4540185"/>
            <a:ext cx="3647607" cy="673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FF00"/>
                </a:solidFill>
              </a:rPr>
              <a:t>Growth Rate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09800" y="4507088"/>
            <a:ext cx="3119582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= increase or decrease in population size.</a:t>
            </a:r>
            <a:endParaRPr lang="en-US" sz="2800" dirty="0"/>
          </a:p>
        </p:txBody>
      </p:sp>
      <p:pic>
        <p:nvPicPr>
          <p:cNvPr id="1034" name="Picture 10" descr="C:\Users\nbenc\AppData\Local\Microsoft\Windows\Temporary Internet Files\Content.IE5\X0GH3D8F\MP90043172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761" y="4548651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41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0" grpId="0" build="p"/>
      <p:bldP spid="11" grpId="0" build="p"/>
      <p:bldP spid="12" grpId="0" build="p"/>
      <p:bldP spid="15" grpId="0" build="p"/>
      <p:bldP spid="16" grpId="0" build="p"/>
      <p:bldP spid="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7244"/>
            <a:ext cx="7924800" cy="715962"/>
          </a:xfrm>
        </p:spPr>
        <p:txBody>
          <a:bodyPr/>
          <a:lstStyle/>
          <a:p>
            <a:r>
              <a:rPr lang="en-US" dirty="0" smtClean="0"/>
              <a:t>The Four Factors: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14400"/>
            <a:ext cx="3505200" cy="4114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1. Birth Rate =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2. Death Rate =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B) Summarize how four factors affect a population’s size.</a:t>
            </a:r>
          </a:p>
        </p:txBody>
      </p:sp>
      <p:pic>
        <p:nvPicPr>
          <p:cNvPr id="5" name="Picture 9" descr="http://t2.gstatic.com/images?q=tbn:ANd9GcSfeKMFX-znqIDIhbsnT8IdDqyEuFEkdr6qwVugwlLPl7smCNoLV6sRciX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66" y="2311549"/>
            <a:ext cx="3657600" cy="23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4648200"/>
            <a:ext cx="4436533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What happened to the size of this population?</a:t>
            </a:r>
          </a:p>
          <a:p>
            <a:pPr marL="0" indent="0">
              <a:buNone/>
            </a:pPr>
            <a:r>
              <a:rPr lang="en-US" sz="2800" dirty="0" smtClean="0"/>
              <a:t>From 1950-1970</a:t>
            </a:r>
          </a:p>
          <a:p>
            <a:pPr marL="0" indent="0">
              <a:buNone/>
            </a:pPr>
            <a:r>
              <a:rPr lang="en-US" sz="2800" dirty="0" smtClean="0"/>
              <a:t>From 1930 to 1950</a:t>
            </a:r>
          </a:p>
          <a:p>
            <a:pPr marL="0" indent="0">
              <a:buNone/>
            </a:pPr>
            <a:r>
              <a:rPr lang="en-US" sz="2800" dirty="0" smtClean="0"/>
              <a:t>From 1900 to 2000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0" y="914400"/>
            <a:ext cx="5568244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Number of individuals born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00400" y="1731926"/>
            <a:ext cx="5568244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Number of individuals that die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38601" y="2438400"/>
            <a:ext cx="501226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FF00"/>
                </a:solidFill>
              </a:rPr>
              <a:t>If birth rate is greater than the death rate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436533" y="4617830"/>
            <a:ext cx="472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FF00"/>
                </a:solidFill>
              </a:rPr>
              <a:t>It birth rate is less than the death rate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83613" y="3446426"/>
            <a:ext cx="41120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the population will grow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15723" y="5943599"/>
            <a:ext cx="48478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the population will </a:t>
            </a:r>
            <a:r>
              <a:rPr lang="en-US" sz="3600" dirty="0" smtClean="0">
                <a:solidFill>
                  <a:srgbClr val="FFFF00"/>
                </a:solidFill>
              </a:rPr>
              <a:t>decrease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94" name="SMARTInkShape-174"/>
          <p:cNvSpPr/>
          <p:nvPr/>
        </p:nvSpPr>
        <p:spPr>
          <a:xfrm>
            <a:off x="4657725" y="7079456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714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1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B) Summarize how four factors affect a population’s size.</a:t>
            </a:r>
          </a:p>
        </p:txBody>
      </p:sp>
      <p:pic>
        <p:nvPicPr>
          <p:cNvPr id="3074" name="Picture 2" descr="http://www.marathon.uwc.edu/geography/demotrans/demtra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4732"/>
            <a:ext cx="7543800" cy="480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0" y="5196385"/>
            <a:ext cx="9160933" cy="1661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FF00"/>
                </a:solidFill>
              </a:rPr>
              <a:t>Write at least a 3 sentence quick-write analyzing how the population of Sweden has changed from 1735 to 1995. 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87434" y="1219200"/>
            <a:ext cx="3780366" cy="1661615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FF00"/>
                </a:solidFill>
              </a:rPr>
              <a:t>Why do you think the death rate peaked so badly in the 1770’s?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4815385"/>
            <a:ext cx="2072217" cy="38100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CBR = Birth Rate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86400" y="4821426"/>
            <a:ext cx="2072217" cy="38100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CDR = Death Rate</a:t>
            </a:r>
          </a:p>
        </p:txBody>
      </p:sp>
    </p:spTree>
    <p:extLst>
      <p:ext uri="{BB962C8B-B14F-4D97-AF65-F5344CB8AC3E}">
        <p14:creationId xmlns:p14="http://schemas.microsoft.com/office/powerpoint/2010/main" val="2368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7244"/>
            <a:ext cx="7924800" cy="715962"/>
          </a:xfrm>
        </p:spPr>
        <p:txBody>
          <a:bodyPr/>
          <a:lstStyle/>
          <a:p>
            <a:r>
              <a:rPr lang="en-US" dirty="0" smtClean="0"/>
              <a:t>The Four Factors: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43000"/>
            <a:ext cx="4343400" cy="4038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3. </a:t>
            </a:r>
            <a:r>
              <a:rPr lang="en-US" sz="3600" u="sng" dirty="0" smtClean="0">
                <a:solidFill>
                  <a:srgbClr val="FF00FF"/>
                </a:solidFill>
              </a:rPr>
              <a:t>I</a:t>
            </a:r>
            <a:r>
              <a:rPr lang="en-US" sz="3600" dirty="0" smtClean="0">
                <a:solidFill>
                  <a:srgbClr val="FFFF00"/>
                </a:solidFill>
              </a:rPr>
              <a:t>mmigration =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4. </a:t>
            </a:r>
            <a:r>
              <a:rPr lang="en-US" sz="3600" u="sng" dirty="0" smtClean="0">
                <a:solidFill>
                  <a:srgbClr val="FF00FF"/>
                </a:solidFill>
              </a:rPr>
              <a:t>E</a:t>
            </a:r>
            <a:r>
              <a:rPr lang="en-US" sz="3600" dirty="0" smtClean="0">
                <a:solidFill>
                  <a:srgbClr val="FFFF00"/>
                </a:solidFill>
              </a:rPr>
              <a:t>migration =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B) Summarize how four factors affect a population’s size.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00400" y="838200"/>
            <a:ext cx="5568244" cy="4196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Movement </a:t>
            </a:r>
            <a:r>
              <a:rPr lang="en-US" sz="3200" b="1" u="sng" dirty="0" smtClean="0">
                <a:solidFill>
                  <a:srgbClr val="FF00FF"/>
                </a:solidFill>
              </a:rPr>
              <a:t>I</a:t>
            </a:r>
            <a:r>
              <a:rPr lang="en-US" sz="3200" dirty="0" smtClean="0"/>
              <a:t>nto a Population, introduction of a nonnative specie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00400" y="1981200"/>
            <a:ext cx="5720644" cy="3206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Movement out of a Population, </a:t>
            </a:r>
            <a:r>
              <a:rPr lang="en-US" sz="3200" u="sng" dirty="0" smtClean="0">
                <a:solidFill>
                  <a:srgbClr val="FF00FF"/>
                </a:solidFill>
              </a:rPr>
              <a:t>E</a:t>
            </a:r>
            <a:r>
              <a:rPr lang="en-US" sz="3200" dirty="0" smtClean="0"/>
              <a:t>xit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933" y="3059288"/>
            <a:ext cx="89154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FF00"/>
                </a:solidFill>
              </a:rPr>
              <a:t>What happens to a population’s size from immigration?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5034844"/>
            <a:ext cx="8915400" cy="1518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FF00"/>
                </a:solidFill>
              </a:rPr>
              <a:t>What happens to a population’s size from emigration?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7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609600"/>
            <a:ext cx="7924800" cy="510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Exponential Growth		Logistic Growth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C) Compare exponential to logistic growth.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30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228179"/>
            <a:ext cx="3119582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What does an exponent do to a number amount?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257800" y="1219200"/>
            <a:ext cx="3119582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Resources become less available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24345" y="1990179"/>
            <a:ext cx="3119582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Ideal conditions with unlimited resources</a:t>
            </a:r>
            <a:endParaRPr lang="en-US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24345" y="2756797"/>
            <a:ext cx="3119582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Populations grows drastically</a:t>
            </a:r>
            <a:endParaRPr lang="en-US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45127" y="3523158"/>
            <a:ext cx="3119582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J-shaped curve on graph</a:t>
            </a:r>
            <a:endParaRPr lang="en-US" sz="2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257800" y="1981200"/>
            <a:ext cx="3119582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Population growth slows or stops</a:t>
            </a:r>
            <a:endParaRPr lang="en-US" sz="2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257800" y="2743200"/>
            <a:ext cx="3119582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S-shaped curve on carrying capacity</a:t>
            </a:r>
            <a:endParaRPr lang="en-US" sz="2800" dirty="0"/>
          </a:p>
        </p:txBody>
      </p:sp>
      <p:pic>
        <p:nvPicPr>
          <p:cNvPr id="1026" name="Picture 2" descr="http://www.zoology.ubc.ca/~bio301/Bio301/Lectures/Lecture12/TasShee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18"/>
          <a:stretch/>
        </p:blipFill>
        <p:spPr bwMode="auto">
          <a:xfrm>
            <a:off x="4495800" y="3555485"/>
            <a:ext cx="4264891" cy="313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495800" y="762000"/>
            <a:ext cx="0" cy="388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76200" y="4572000"/>
            <a:ext cx="4648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52400" y="4648200"/>
            <a:ext cx="43434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FF00"/>
                </a:solidFill>
              </a:rPr>
              <a:t>On the following graph, circle and label the exponential and logistic growth.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440218" y="5372100"/>
            <a:ext cx="3352800" cy="99060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FF00"/>
                </a:solidFill>
              </a:rPr>
              <a:t>What does this line represent?</a:t>
            </a:r>
            <a:endParaRPr lang="en-US" sz="2800" dirty="0">
              <a:solidFill>
                <a:srgbClr val="FFFF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705600" y="4419600"/>
            <a:ext cx="111991" cy="95250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11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843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arenR" startAt="4"/>
            </a:pPr>
            <a:r>
              <a:rPr lang="en-US" sz="2400" dirty="0"/>
              <a:t>Define limiting </a:t>
            </a:r>
            <a:r>
              <a:rPr lang="en-US" sz="2400" dirty="0" smtClean="0"/>
              <a:t>factor.</a:t>
            </a: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0" y="838200"/>
            <a:ext cx="7924800" cy="4114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Limiting Factor =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05018" y="762000"/>
            <a:ext cx="4498802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Factor that causes population growth to decrease.</a:t>
            </a:r>
          </a:p>
        </p:txBody>
      </p:sp>
      <p:pic>
        <p:nvPicPr>
          <p:cNvPr id="2050" name="Picture 2" descr="C:\Users\nbenc\AppData\Local\Microsoft\Windows\Temporary Internet Files\Content.IE5\KDNC3J0J\MC9001570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20" y="29310"/>
            <a:ext cx="2057400" cy="252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0" y="2743200"/>
            <a:ext cx="91440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FF00"/>
                </a:solidFill>
              </a:rPr>
              <a:t>List at least 4 factors that you believe will cause a population to decrease.  Talk to your partner.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1.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2.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3.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4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155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843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arenR" startAt="4"/>
            </a:pPr>
            <a:r>
              <a:rPr lang="en-US" sz="2400" dirty="0"/>
              <a:t>Compare density dependent to density-independent limiting factors.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14513" y="2057400"/>
            <a:ext cx="4442178" cy="4086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Limiting Factor that affects all of the populations no matter what their size.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5644" y="838200"/>
            <a:ext cx="44196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FF00"/>
                </a:solidFill>
              </a:rPr>
              <a:t>Density Dependent Limiting Factor =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14512" y="809978"/>
            <a:ext cx="44196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FF00"/>
                </a:solidFill>
              </a:rPr>
              <a:t>Density Independent Limiting Factor =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71122" y="2057400"/>
            <a:ext cx="830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524022" y="851840"/>
            <a:ext cx="14111" cy="5853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25220" y="2057400"/>
            <a:ext cx="4498802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Factor that becomes limiting only when the population is dense (crowded)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467" y="3733800"/>
            <a:ext cx="44196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Competition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Predation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Parasitism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Disease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80466" y="3722510"/>
            <a:ext cx="4563533" cy="29830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Unusual weather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Natural Disasters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Seasonal Cycles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Human Activity – damming rivers or clearing forests</a:t>
            </a:r>
          </a:p>
        </p:txBody>
      </p:sp>
    </p:spTree>
    <p:extLst>
      <p:ext uri="{BB962C8B-B14F-4D97-AF65-F5344CB8AC3E}">
        <p14:creationId xmlns:p14="http://schemas.microsoft.com/office/powerpoint/2010/main" val="429022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2207</TotalTime>
  <Words>526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Start-up for 5/5/14</vt:lpstr>
      <vt:lpstr>Biology Chapter 5 Populations  Pages 119-127</vt:lpstr>
      <vt:lpstr>PowerPoint Presentation</vt:lpstr>
      <vt:lpstr>The Four Factors:</vt:lpstr>
      <vt:lpstr>PowerPoint Presentation</vt:lpstr>
      <vt:lpstr>The Four Factors:</vt:lpstr>
      <vt:lpstr>PowerPoint Presentation</vt:lpstr>
      <vt:lpstr>PowerPoint Presentation</vt:lpstr>
      <vt:lpstr>PowerPoint Presentation</vt:lpstr>
      <vt:lpstr>Understanding check</vt:lpstr>
    </vt:vector>
  </TitlesOfParts>
  <Company>MUHSD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Chapter 5 Populations  Pages 119-127</dc:title>
  <dc:creator>Golden Valley High School</dc:creator>
  <cp:lastModifiedBy>Golden Valley High School</cp:lastModifiedBy>
  <cp:revision>35</cp:revision>
  <dcterms:created xsi:type="dcterms:W3CDTF">2012-02-22T20:10:23Z</dcterms:created>
  <dcterms:modified xsi:type="dcterms:W3CDTF">2014-05-06T20:51:06Z</dcterms:modified>
</cp:coreProperties>
</file>