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96" r:id="rId2"/>
    <p:sldId id="293" r:id="rId3"/>
    <p:sldId id="256" r:id="rId4"/>
    <p:sldId id="288" r:id="rId5"/>
    <p:sldId id="284" r:id="rId6"/>
    <p:sldId id="269" r:id="rId7"/>
    <p:sldId id="294" r:id="rId8"/>
    <p:sldId id="286" r:id="rId9"/>
    <p:sldId id="260" r:id="rId10"/>
    <p:sldId id="261" r:id="rId11"/>
    <p:sldId id="257" r:id="rId12"/>
    <p:sldId id="264" r:id="rId13"/>
    <p:sldId id="265" r:id="rId14"/>
    <p:sldId id="266" r:id="rId15"/>
    <p:sldId id="267" r:id="rId16"/>
    <p:sldId id="274" r:id="rId17"/>
    <p:sldId id="290" r:id="rId18"/>
    <p:sldId id="291" r:id="rId19"/>
    <p:sldId id="292" r:id="rId20"/>
    <p:sldId id="295" r:id="rId21"/>
    <p:sldId id="297"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49842EE-8020-4B39-96EE-B3EA6A5F968B}" type="datetimeFigureOut">
              <a:rPr lang="en-US"/>
              <a:pPr>
                <a:defRPr/>
              </a:pPr>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55FDF64-A89E-4F12-9581-45898DC9B01A}" type="slidenum">
              <a:rPr lang="en-US"/>
              <a:pPr>
                <a:defRPr/>
              </a:pPr>
              <a:t>‹#›</a:t>
            </a:fld>
            <a:endParaRPr lang="en-US"/>
          </a:p>
        </p:txBody>
      </p:sp>
    </p:spTree>
    <p:extLst>
      <p:ext uri="{BB962C8B-B14F-4D97-AF65-F5344CB8AC3E}">
        <p14:creationId xmlns:p14="http://schemas.microsoft.com/office/powerpoint/2010/main" val="2691479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Aphids and ants – aphids create sugary substance and ants protect from predators.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33DFB2D-8DC4-49E6-8658-93745352181A}" type="slidenum">
              <a:rPr lang="en-US" sz="1200" smtClean="0"/>
              <a:pPr/>
              <a:t>15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Symbiotic relationship of two organisms.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ECBF8F1-89CF-426B-AD21-63AFCA510D7E}" type="slidenum">
              <a:rPr lang="en-US" sz="1200" smtClean="0"/>
              <a:pPr/>
              <a:t>17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548F6F-4F5B-48EE-9161-267E86FD3E11}" type="slidenum">
              <a:rPr lang="en-US" altLang="en-US"/>
              <a:pPr>
                <a:defRPr/>
              </a:pPr>
              <a:t>‹#›</a:t>
            </a:fld>
            <a:endParaRPr lang="en-US" altLang="en-US"/>
          </a:p>
        </p:txBody>
      </p:sp>
    </p:spTree>
    <p:extLst>
      <p:ext uri="{BB962C8B-B14F-4D97-AF65-F5344CB8AC3E}">
        <p14:creationId xmlns:p14="http://schemas.microsoft.com/office/powerpoint/2010/main" val="139741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8E7ABC-17DA-4579-8F6B-A06E2EB1816C}" type="slidenum">
              <a:rPr lang="en-US" altLang="en-US"/>
              <a:pPr>
                <a:defRPr/>
              </a:pPr>
              <a:t>‹#›</a:t>
            </a:fld>
            <a:endParaRPr lang="en-US" altLang="en-US"/>
          </a:p>
        </p:txBody>
      </p:sp>
    </p:spTree>
    <p:extLst>
      <p:ext uri="{BB962C8B-B14F-4D97-AF65-F5344CB8AC3E}">
        <p14:creationId xmlns:p14="http://schemas.microsoft.com/office/powerpoint/2010/main" val="124723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A06A73-F67B-483C-BDCD-E28FF1D85FEB}" type="slidenum">
              <a:rPr lang="en-US" altLang="en-US"/>
              <a:pPr>
                <a:defRPr/>
              </a:pPr>
              <a:t>‹#›</a:t>
            </a:fld>
            <a:endParaRPr lang="en-US" altLang="en-US"/>
          </a:p>
        </p:txBody>
      </p:sp>
    </p:spTree>
    <p:extLst>
      <p:ext uri="{BB962C8B-B14F-4D97-AF65-F5344CB8AC3E}">
        <p14:creationId xmlns:p14="http://schemas.microsoft.com/office/powerpoint/2010/main" val="65060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F58777-4CC3-4752-958F-E0D99AA64276}" type="slidenum">
              <a:rPr lang="en-US" altLang="en-US"/>
              <a:pPr>
                <a:defRPr/>
              </a:pPr>
              <a:t>‹#›</a:t>
            </a:fld>
            <a:endParaRPr lang="en-US" altLang="en-US"/>
          </a:p>
        </p:txBody>
      </p:sp>
    </p:spTree>
    <p:extLst>
      <p:ext uri="{BB962C8B-B14F-4D97-AF65-F5344CB8AC3E}">
        <p14:creationId xmlns:p14="http://schemas.microsoft.com/office/powerpoint/2010/main" val="4212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2F8934-788D-4628-9F8A-356F2E1C19CE}" type="slidenum">
              <a:rPr lang="en-US" altLang="en-US"/>
              <a:pPr>
                <a:defRPr/>
              </a:pPr>
              <a:t>‹#›</a:t>
            </a:fld>
            <a:endParaRPr lang="en-US" altLang="en-US"/>
          </a:p>
        </p:txBody>
      </p:sp>
    </p:spTree>
    <p:extLst>
      <p:ext uri="{BB962C8B-B14F-4D97-AF65-F5344CB8AC3E}">
        <p14:creationId xmlns:p14="http://schemas.microsoft.com/office/powerpoint/2010/main" val="3652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85CFCF-A2DF-43A7-948D-3871264AAF42}" type="slidenum">
              <a:rPr lang="en-US" altLang="en-US"/>
              <a:pPr>
                <a:defRPr/>
              </a:pPr>
              <a:t>‹#›</a:t>
            </a:fld>
            <a:endParaRPr lang="en-US" altLang="en-US"/>
          </a:p>
        </p:txBody>
      </p:sp>
    </p:spTree>
    <p:extLst>
      <p:ext uri="{BB962C8B-B14F-4D97-AF65-F5344CB8AC3E}">
        <p14:creationId xmlns:p14="http://schemas.microsoft.com/office/powerpoint/2010/main" val="13875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F5CE6F5-33E7-4A3E-9953-CBB270FBC46E}" type="slidenum">
              <a:rPr lang="en-US" altLang="en-US"/>
              <a:pPr>
                <a:defRPr/>
              </a:pPr>
              <a:t>‹#›</a:t>
            </a:fld>
            <a:endParaRPr lang="en-US" altLang="en-US"/>
          </a:p>
        </p:txBody>
      </p:sp>
    </p:spTree>
    <p:extLst>
      <p:ext uri="{BB962C8B-B14F-4D97-AF65-F5344CB8AC3E}">
        <p14:creationId xmlns:p14="http://schemas.microsoft.com/office/powerpoint/2010/main" val="266293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596E2B-D007-4E94-8BD5-A72ABEF7C759}" type="slidenum">
              <a:rPr lang="en-US" altLang="en-US"/>
              <a:pPr>
                <a:defRPr/>
              </a:pPr>
              <a:t>‹#›</a:t>
            </a:fld>
            <a:endParaRPr lang="en-US" altLang="en-US"/>
          </a:p>
        </p:txBody>
      </p:sp>
    </p:spTree>
    <p:extLst>
      <p:ext uri="{BB962C8B-B14F-4D97-AF65-F5344CB8AC3E}">
        <p14:creationId xmlns:p14="http://schemas.microsoft.com/office/powerpoint/2010/main" val="39063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9D1F662-2AA9-445F-9046-1E611F5B264E}" type="slidenum">
              <a:rPr lang="en-US" altLang="en-US"/>
              <a:pPr>
                <a:defRPr/>
              </a:pPr>
              <a:t>‹#›</a:t>
            </a:fld>
            <a:endParaRPr lang="en-US" altLang="en-US"/>
          </a:p>
        </p:txBody>
      </p:sp>
    </p:spTree>
    <p:extLst>
      <p:ext uri="{BB962C8B-B14F-4D97-AF65-F5344CB8AC3E}">
        <p14:creationId xmlns:p14="http://schemas.microsoft.com/office/powerpoint/2010/main" val="419675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A2233C-D7D3-4B6B-910F-F235212DEB1D}" type="slidenum">
              <a:rPr lang="en-US" altLang="en-US"/>
              <a:pPr>
                <a:defRPr/>
              </a:pPr>
              <a:t>‹#›</a:t>
            </a:fld>
            <a:endParaRPr lang="en-US" altLang="en-US"/>
          </a:p>
        </p:txBody>
      </p:sp>
    </p:spTree>
    <p:extLst>
      <p:ext uri="{BB962C8B-B14F-4D97-AF65-F5344CB8AC3E}">
        <p14:creationId xmlns:p14="http://schemas.microsoft.com/office/powerpoint/2010/main" val="346308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C2C0C7-E42B-41EB-856D-CF1701C5AF08}" type="slidenum">
              <a:rPr lang="en-US" altLang="en-US"/>
              <a:pPr>
                <a:defRPr/>
              </a:pPr>
              <a:t>‹#›</a:t>
            </a:fld>
            <a:endParaRPr lang="en-US" altLang="en-US"/>
          </a:p>
        </p:txBody>
      </p:sp>
    </p:spTree>
    <p:extLst>
      <p:ext uri="{BB962C8B-B14F-4D97-AF65-F5344CB8AC3E}">
        <p14:creationId xmlns:p14="http://schemas.microsoft.com/office/powerpoint/2010/main" val="332476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6610B9-1928-4E44-A84D-E420A99AD05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RH3KYBMpxO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en.wikipedia.org/wiki/File:Wildfire_in_California.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914400"/>
          </a:xfrm>
        </p:spPr>
        <p:txBody>
          <a:bodyPr/>
          <a:lstStyle/>
          <a:p>
            <a:r>
              <a:rPr lang="en-US" sz="3600" dirty="0" smtClean="0"/>
              <a:t>Start-up </a:t>
            </a:r>
            <a:r>
              <a:rPr lang="en-US" sz="3600" dirty="0" smtClean="0"/>
              <a:t>for 5/1/14</a:t>
            </a:r>
            <a:endParaRPr lang="en-US" sz="3600" dirty="0" smtClean="0"/>
          </a:p>
        </p:txBody>
      </p:sp>
      <p:sp>
        <p:nvSpPr>
          <p:cNvPr id="3075" name="Rectangle 3"/>
          <p:cNvSpPr>
            <a:spLocks noGrp="1" noChangeArrowheads="1"/>
          </p:cNvSpPr>
          <p:nvPr>
            <p:ph type="body" idx="1"/>
          </p:nvPr>
        </p:nvSpPr>
        <p:spPr>
          <a:xfrm>
            <a:off x="0" y="1371600"/>
            <a:ext cx="9144000" cy="4114800"/>
          </a:xfrm>
        </p:spPr>
        <p:txBody>
          <a:bodyPr/>
          <a:lstStyle/>
          <a:p>
            <a:r>
              <a:rPr lang="en-US" dirty="0" smtClean="0"/>
              <a:t>You will watch a video about community interactions of ants.  As you watch the video think about the following: Based on what you saw, what do you believe symbiosis is? Which organisms depended on each other?  Why did they depend on each other? </a:t>
            </a:r>
          </a:p>
        </p:txBody>
      </p:sp>
      <p:sp>
        <p:nvSpPr>
          <p:cNvPr id="3076" name="Rectangle 1"/>
          <p:cNvSpPr>
            <a:spLocks noChangeArrowheads="1"/>
          </p:cNvSpPr>
          <p:nvPr/>
        </p:nvSpPr>
        <p:spPr bwMode="auto">
          <a:xfrm>
            <a:off x="685800" y="5567363"/>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http://www.youtube.com/watch?v=RH3KYBMpxOU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en-US" altLang="en-US" smtClean="0"/>
              <a:t>Barnacle Competition</a:t>
            </a:r>
          </a:p>
        </p:txBody>
      </p:sp>
      <p:pic>
        <p:nvPicPr>
          <p:cNvPr id="11267" name="Picture 3" descr=" barnacles                                                      00009013languidpuppy                   B20B2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81063"/>
            <a:ext cx="73152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525" y="838200"/>
            <a:ext cx="8382000" cy="533400"/>
          </a:xfrm>
          <a:solidFill>
            <a:schemeClr val="accent2"/>
          </a:solidFill>
        </p:spPr>
        <p:txBody>
          <a:bodyPr/>
          <a:lstStyle/>
          <a:p>
            <a:pPr algn="l"/>
            <a:r>
              <a:rPr lang="en-US" altLang="en-US" sz="3600" b="1" smtClean="0">
                <a:solidFill>
                  <a:srgbClr val="FF0000"/>
                </a:solidFill>
              </a:rPr>
              <a:t>Interaction #2 Predation </a:t>
            </a:r>
          </a:p>
        </p:txBody>
      </p:sp>
      <p:sp>
        <p:nvSpPr>
          <p:cNvPr id="12291" name="Text Box 3"/>
          <p:cNvSpPr txBox="1">
            <a:spLocks noChangeArrowheads="1"/>
          </p:cNvSpPr>
          <p:nvPr/>
        </p:nvSpPr>
        <p:spPr bwMode="auto">
          <a:xfrm>
            <a:off x="1127125" y="1660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
        <p:nvSpPr>
          <p:cNvPr id="4100" name="Text Box 4"/>
          <p:cNvSpPr txBox="1">
            <a:spLocks noChangeArrowheads="1"/>
          </p:cNvSpPr>
          <p:nvPr/>
        </p:nvSpPr>
        <p:spPr bwMode="auto">
          <a:xfrm>
            <a:off x="9525" y="1298575"/>
            <a:ext cx="772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solidFill>
                  <a:schemeClr val="tx2"/>
                </a:solidFill>
              </a:rPr>
              <a:t>One organism captures and feeds on another</a:t>
            </a:r>
          </a:p>
        </p:txBody>
      </p:sp>
      <p:sp>
        <p:nvSpPr>
          <p:cNvPr id="4101" name="Text Box 5"/>
          <p:cNvSpPr txBox="1">
            <a:spLocks noChangeArrowheads="1"/>
          </p:cNvSpPr>
          <p:nvPr/>
        </p:nvSpPr>
        <p:spPr bwMode="auto">
          <a:xfrm>
            <a:off x="0" y="175577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u="sng">
                <a:solidFill>
                  <a:schemeClr val="tx2"/>
                </a:solidFill>
              </a:rPr>
              <a:t>Cyclical trend </a:t>
            </a:r>
            <a:r>
              <a:rPr lang="en-US" altLang="en-US" b="1"/>
              <a:t>= When predators get too numerous, prey population drops and predator resources are thus depleted</a:t>
            </a:r>
          </a:p>
        </p:txBody>
      </p:sp>
      <p:sp>
        <p:nvSpPr>
          <p:cNvPr id="4102" name="Text Box 6"/>
          <p:cNvSpPr txBox="1">
            <a:spLocks noChangeArrowheads="1"/>
          </p:cNvSpPr>
          <p:nvPr/>
        </p:nvSpPr>
        <p:spPr bwMode="auto">
          <a:xfrm>
            <a:off x="9525" y="2489200"/>
            <a:ext cx="773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When prey get too numerous, disease and other density-dependent factors decrease the population</a:t>
            </a:r>
          </a:p>
        </p:txBody>
      </p:sp>
      <p:sp>
        <p:nvSpPr>
          <p:cNvPr id="4104" name="Text Box 8"/>
          <p:cNvSpPr txBox="1">
            <a:spLocks noChangeArrowheads="1"/>
          </p:cNvSpPr>
          <p:nvPr/>
        </p:nvSpPr>
        <p:spPr bwMode="auto">
          <a:xfrm>
            <a:off x="0" y="3311525"/>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During the population drops, least fit individuals will die. </a:t>
            </a:r>
          </a:p>
        </p:txBody>
      </p:sp>
      <p:sp>
        <p:nvSpPr>
          <p:cNvPr id="4106" name="Text Box 10"/>
          <p:cNvSpPr txBox="1">
            <a:spLocks noChangeArrowheads="1"/>
          </p:cNvSpPr>
          <p:nvPr/>
        </p:nvSpPr>
        <p:spPr bwMode="auto">
          <a:xfrm>
            <a:off x="9525" y="4141788"/>
            <a:ext cx="4029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A change in the </a:t>
            </a:r>
            <a:r>
              <a:rPr lang="en-US" altLang="en-US" b="1" i="1"/>
              <a:t>prey</a:t>
            </a:r>
            <a:r>
              <a:rPr lang="en-US" altLang="en-US" b="1"/>
              <a:t> population leads to evolution in the </a:t>
            </a:r>
            <a:r>
              <a:rPr lang="en-US" altLang="en-US" b="1" i="1"/>
              <a:t>predator</a:t>
            </a:r>
            <a:r>
              <a:rPr lang="en-US" altLang="en-US" b="1"/>
              <a:t> population and vice versa.</a:t>
            </a:r>
          </a:p>
        </p:txBody>
      </p:sp>
      <p:pic>
        <p:nvPicPr>
          <p:cNvPr id="1127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86163"/>
            <a:ext cx="4579938"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0" y="5657850"/>
            <a:ext cx="426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u="sng">
                <a:solidFill>
                  <a:schemeClr val="tx2"/>
                </a:solidFill>
              </a:rPr>
              <a:t>Carrying capacity </a:t>
            </a:r>
            <a:r>
              <a:rPr lang="en-US" altLang="en-US" b="1"/>
              <a:t>= max individuals supported in environment</a:t>
            </a:r>
          </a:p>
        </p:txBody>
      </p:sp>
      <p:sp>
        <p:nvSpPr>
          <p:cNvPr id="12299" name="Rectangle 10"/>
          <p:cNvSpPr>
            <a:spLocks noChangeArrowheads="1"/>
          </p:cNvSpPr>
          <p:nvPr/>
        </p:nvSpPr>
        <p:spPr bwMode="auto">
          <a:xfrm>
            <a:off x="152400" y="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 List the three types of community interactions and relate them to something familiar.</a:t>
            </a:r>
          </a:p>
        </p:txBody>
      </p:sp>
      <p:pic>
        <p:nvPicPr>
          <p:cNvPr id="11276" name="Picture 12" descr="http://necsi.edu/projects/evolution/co-evolution/pred-prey/lion+ze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2117725"/>
            <a:ext cx="71278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1276"/>
                                        </p:tgtEl>
                                        <p:attrNameLst>
                                          <p:attrName>style.visibility</p:attrName>
                                        </p:attrNameLst>
                                      </p:cBhvr>
                                      <p:to>
                                        <p:strVal val="visible"/>
                                      </p:to>
                                    </p:set>
                                    <p:animEffect transition="in" filter="wipe(down)">
                                      <p:cBhvr>
                                        <p:cTn id="9" dur="500"/>
                                        <p:tgtEl>
                                          <p:spTgt spid="11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11276"/>
                                        </p:tgtEl>
                                      </p:cBhvr>
                                    </p:animEffect>
                                    <p:anim calcmode="lin" valueType="num">
                                      <p:cBhvr>
                                        <p:cTn id="14" dur="1822" tmFilter="0,0; 0.14,0.31; 0.43,0.73; 0.71,0.91; 1.0,1.0">
                                          <p:stCondLst>
                                            <p:cond delay="0"/>
                                          </p:stCondLst>
                                        </p:cTn>
                                        <p:tgtEl>
                                          <p:spTgt spid="1127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1127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1127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1127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1127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1127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11276"/>
                                        </p:tgtEl>
                                        <p:attrNameLst>
                                          <p:attrName>ppt_y</p:attrName>
                                        </p:attrNameLst>
                                      </p:cBhvr>
                                      <p:tavLst>
                                        <p:tav tm="0">
                                          <p:val>
                                            <p:strVal val="ppt_y"/>
                                          </p:val>
                                        </p:tav>
                                        <p:tav tm="100000">
                                          <p:val>
                                            <p:strVal val="ppt_y+ppt_h"/>
                                          </p:val>
                                        </p:tav>
                                      </p:tavLst>
                                    </p:anim>
                                    <p:animScale>
                                      <p:cBhvr>
                                        <p:cTn id="21" dur="26">
                                          <p:stCondLst>
                                            <p:cond delay="620"/>
                                          </p:stCondLst>
                                        </p:cTn>
                                        <p:tgtEl>
                                          <p:spTgt spid="11276"/>
                                        </p:tgtEl>
                                      </p:cBhvr>
                                      <p:to x="100000" y="60000"/>
                                    </p:animScale>
                                    <p:animScale>
                                      <p:cBhvr>
                                        <p:cTn id="22" dur="166" decel="50000">
                                          <p:stCondLst>
                                            <p:cond delay="646"/>
                                          </p:stCondLst>
                                        </p:cTn>
                                        <p:tgtEl>
                                          <p:spTgt spid="11276"/>
                                        </p:tgtEl>
                                      </p:cBhvr>
                                      <p:to x="100000" y="100000"/>
                                    </p:animScale>
                                    <p:animScale>
                                      <p:cBhvr>
                                        <p:cTn id="23" dur="26">
                                          <p:stCondLst>
                                            <p:cond delay="1312"/>
                                          </p:stCondLst>
                                        </p:cTn>
                                        <p:tgtEl>
                                          <p:spTgt spid="11276"/>
                                        </p:tgtEl>
                                      </p:cBhvr>
                                      <p:to x="100000" y="80000"/>
                                    </p:animScale>
                                    <p:animScale>
                                      <p:cBhvr>
                                        <p:cTn id="24" dur="166" decel="50000">
                                          <p:stCondLst>
                                            <p:cond delay="1338"/>
                                          </p:stCondLst>
                                        </p:cTn>
                                        <p:tgtEl>
                                          <p:spTgt spid="11276"/>
                                        </p:tgtEl>
                                      </p:cBhvr>
                                      <p:to x="100000" y="100000"/>
                                    </p:animScale>
                                    <p:animScale>
                                      <p:cBhvr>
                                        <p:cTn id="25" dur="26">
                                          <p:stCondLst>
                                            <p:cond delay="1642"/>
                                          </p:stCondLst>
                                        </p:cTn>
                                        <p:tgtEl>
                                          <p:spTgt spid="11276"/>
                                        </p:tgtEl>
                                      </p:cBhvr>
                                      <p:to x="100000" y="90000"/>
                                    </p:animScale>
                                    <p:animScale>
                                      <p:cBhvr>
                                        <p:cTn id="26" dur="166" decel="50000">
                                          <p:stCondLst>
                                            <p:cond delay="1668"/>
                                          </p:stCondLst>
                                        </p:cTn>
                                        <p:tgtEl>
                                          <p:spTgt spid="11276"/>
                                        </p:tgtEl>
                                      </p:cBhvr>
                                      <p:to x="100000" y="100000"/>
                                    </p:animScale>
                                    <p:animScale>
                                      <p:cBhvr>
                                        <p:cTn id="27" dur="26">
                                          <p:stCondLst>
                                            <p:cond delay="1808"/>
                                          </p:stCondLst>
                                        </p:cTn>
                                        <p:tgtEl>
                                          <p:spTgt spid="11276"/>
                                        </p:tgtEl>
                                      </p:cBhvr>
                                      <p:to x="100000" y="95000"/>
                                    </p:animScale>
                                    <p:animScale>
                                      <p:cBhvr>
                                        <p:cTn id="28" dur="166" decel="50000">
                                          <p:stCondLst>
                                            <p:cond delay="1834"/>
                                          </p:stCondLst>
                                        </p:cTn>
                                        <p:tgtEl>
                                          <p:spTgt spid="11276"/>
                                        </p:tgtEl>
                                      </p:cBhvr>
                                      <p:to x="100000" y="100000"/>
                                    </p:animScale>
                                    <p:set>
                                      <p:cBhvr>
                                        <p:cTn id="29" dur="1" fill="hold">
                                          <p:stCondLst>
                                            <p:cond delay="1999"/>
                                          </p:stCondLst>
                                        </p:cTn>
                                        <p:tgtEl>
                                          <p:spTgt spid="1127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101">
                                            <p:txEl>
                                              <p:pRg st="0" end="0"/>
                                            </p:txEl>
                                          </p:spTgt>
                                        </p:tgtEl>
                                        <p:attrNameLst>
                                          <p:attrName>style.visibility</p:attrName>
                                        </p:attrNameLst>
                                      </p:cBhvr>
                                      <p:to>
                                        <p:strVal val="visible"/>
                                      </p:to>
                                    </p:set>
                                  </p:childTnLst>
                                </p:cTn>
                              </p:par>
                              <p:par>
                                <p:cTn id="34" presetID="2" presetClass="entr" presetSubtype="4" fill="hold" nodeType="withEffect">
                                  <p:stCondLst>
                                    <p:cond delay="0"/>
                                  </p:stCondLst>
                                  <p:childTnLst>
                                    <p:set>
                                      <p:cBhvr>
                                        <p:cTn id="35" dur="1" fill="hold">
                                          <p:stCondLst>
                                            <p:cond delay="0"/>
                                          </p:stCondLst>
                                        </p:cTn>
                                        <p:tgtEl>
                                          <p:spTgt spid="11273"/>
                                        </p:tgtEl>
                                        <p:attrNameLst>
                                          <p:attrName>style.visibility</p:attrName>
                                        </p:attrNameLst>
                                      </p:cBhvr>
                                      <p:to>
                                        <p:strVal val="visible"/>
                                      </p:to>
                                    </p:set>
                                    <p:anim calcmode="lin" valueType="num">
                                      <p:cBhvr additive="base">
                                        <p:cTn id="36" dur="500" fill="hold"/>
                                        <p:tgtEl>
                                          <p:spTgt spid="11273"/>
                                        </p:tgtEl>
                                        <p:attrNameLst>
                                          <p:attrName>ppt_x</p:attrName>
                                        </p:attrNameLst>
                                      </p:cBhvr>
                                      <p:tavLst>
                                        <p:tav tm="0">
                                          <p:val>
                                            <p:strVal val="#ppt_x"/>
                                          </p:val>
                                        </p:tav>
                                        <p:tav tm="100000">
                                          <p:val>
                                            <p:strVal val="#ppt_x"/>
                                          </p:val>
                                        </p:tav>
                                      </p:tavLst>
                                    </p:anim>
                                    <p:anim calcmode="lin" valueType="num">
                                      <p:cBhvr additive="base">
                                        <p:cTn id="37"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102">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104">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106">
                                            <p:txEl>
                                              <p:pRg st="0" end="0"/>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P spid="4101" grpId="0" build="p" autoUpdateAnimBg="0"/>
      <p:bldP spid="4102" grpId="0" build="p" autoUpdateAnimBg="0"/>
      <p:bldP spid="4104" grpId="0" build="p" autoUpdateAnimBg="0"/>
      <p:bldP spid="4106" grpId="0" build="p" autoUpdateAnimBg="0"/>
      <p:bldP spid="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altLang="en-US" smtClean="0"/>
              <a:t>Predator-Prey population trends</a:t>
            </a:r>
          </a:p>
        </p:txBody>
      </p:sp>
      <p:pic>
        <p:nvPicPr>
          <p:cNvPr id="133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0"/>
          <p:cNvSpPr txBox="1">
            <a:spLocks noChangeArrowheads="1"/>
          </p:cNvSpPr>
          <p:nvPr/>
        </p:nvSpPr>
        <p:spPr bwMode="auto">
          <a:xfrm>
            <a:off x="457200" y="5181600"/>
            <a:ext cx="7724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Prey and predator populations both follow cyclical trends. Note that the predator lags behind the prey then overshoots, causing its population to crash.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225" y="830263"/>
            <a:ext cx="7772400" cy="555625"/>
          </a:xfrm>
          <a:solidFill>
            <a:schemeClr val="accent2"/>
          </a:solidFill>
        </p:spPr>
        <p:txBody>
          <a:bodyPr/>
          <a:lstStyle/>
          <a:p>
            <a:r>
              <a:rPr lang="en-US" altLang="en-US" sz="3600" smtClean="0">
                <a:solidFill>
                  <a:srgbClr val="FF0000"/>
                </a:solidFill>
              </a:rPr>
              <a:t>Interaction #3 – Symbiosis</a:t>
            </a:r>
          </a:p>
        </p:txBody>
      </p:sp>
      <p:sp>
        <p:nvSpPr>
          <p:cNvPr id="14339" name="Rectangle 3"/>
          <p:cNvSpPr>
            <a:spLocks noGrp="1" noChangeArrowheads="1"/>
          </p:cNvSpPr>
          <p:nvPr>
            <p:ph type="body" idx="1"/>
          </p:nvPr>
        </p:nvSpPr>
        <p:spPr>
          <a:xfrm>
            <a:off x="685800" y="3048000"/>
            <a:ext cx="7772400" cy="3810000"/>
          </a:xfrm>
        </p:spPr>
        <p:txBody>
          <a:bodyPr/>
          <a:lstStyle/>
          <a:p>
            <a:pPr>
              <a:defRPr/>
            </a:pPr>
            <a:r>
              <a:rPr lang="en-US" altLang="en-US" dirty="0" smtClean="0">
                <a:solidFill>
                  <a:schemeClr val="tx2"/>
                </a:solidFill>
                <a:effectLst>
                  <a:outerShdw blurRad="38100" dist="38100" dir="2700000" algn="tl">
                    <a:srgbClr val="000000"/>
                  </a:outerShdw>
                </a:effectLst>
              </a:rPr>
              <a:t>Symbiosis</a:t>
            </a:r>
            <a:r>
              <a:rPr lang="en-US" altLang="en-US" dirty="0" smtClean="0"/>
              <a:t> (“living together”)</a:t>
            </a:r>
          </a:p>
          <a:p>
            <a:pPr lvl="1">
              <a:defRPr/>
            </a:pPr>
            <a:r>
              <a:rPr lang="en-US" altLang="en-US" dirty="0" smtClean="0">
                <a:solidFill>
                  <a:schemeClr val="tx2"/>
                </a:solidFill>
                <a:effectLst>
                  <a:outerShdw blurRad="38100" dist="38100" dir="2700000" algn="tl">
                    <a:srgbClr val="000000"/>
                  </a:outerShdw>
                </a:effectLst>
              </a:rPr>
              <a:t>Parasitism</a:t>
            </a:r>
            <a:r>
              <a:rPr lang="en-US" altLang="en-US" dirty="0" smtClean="0"/>
              <a:t> (one wins, one loses)</a:t>
            </a:r>
          </a:p>
          <a:p>
            <a:pPr lvl="2">
              <a:defRPr/>
            </a:pPr>
            <a:r>
              <a:rPr lang="en-US" altLang="en-US" dirty="0" smtClean="0"/>
              <a:t>Predator much smaller than prey</a:t>
            </a:r>
          </a:p>
          <a:p>
            <a:pPr lvl="1">
              <a:defRPr/>
            </a:pPr>
            <a:r>
              <a:rPr lang="en-US" altLang="en-US" dirty="0" smtClean="0">
                <a:solidFill>
                  <a:schemeClr val="tx2"/>
                </a:solidFill>
                <a:effectLst>
                  <a:outerShdw blurRad="38100" dist="38100" dir="2700000" algn="tl">
                    <a:srgbClr val="000000"/>
                  </a:outerShdw>
                </a:effectLst>
              </a:rPr>
              <a:t>Mutualism</a:t>
            </a:r>
            <a:r>
              <a:rPr lang="en-US" altLang="en-US" dirty="0" smtClean="0"/>
              <a:t> (everybody wins)</a:t>
            </a:r>
          </a:p>
          <a:p>
            <a:pPr lvl="2">
              <a:defRPr/>
            </a:pPr>
            <a:r>
              <a:rPr lang="en-US" altLang="en-US" dirty="0" smtClean="0"/>
              <a:t>Partnerships with other species</a:t>
            </a:r>
          </a:p>
          <a:p>
            <a:pPr lvl="1">
              <a:defRPr/>
            </a:pPr>
            <a:r>
              <a:rPr lang="en-US" altLang="en-US" dirty="0" smtClean="0">
                <a:solidFill>
                  <a:schemeClr val="tx2"/>
                </a:solidFill>
                <a:effectLst>
                  <a:outerShdw blurRad="38100" dist="38100" dir="2700000" algn="tl">
                    <a:srgbClr val="000000"/>
                  </a:outerShdw>
                </a:effectLst>
              </a:rPr>
              <a:t>Commensalism</a:t>
            </a:r>
            <a:r>
              <a:rPr lang="en-US" altLang="en-US" dirty="0" smtClean="0"/>
              <a:t> (at least somebody wins…)</a:t>
            </a:r>
          </a:p>
          <a:p>
            <a:pPr lvl="2">
              <a:defRPr/>
            </a:pPr>
            <a:r>
              <a:rPr lang="en-US" altLang="en-US" dirty="0" smtClean="0"/>
              <a:t>One species gains, the other not affected</a:t>
            </a:r>
          </a:p>
        </p:txBody>
      </p:sp>
      <p:sp>
        <p:nvSpPr>
          <p:cNvPr id="14340" name="Text Box 4"/>
          <p:cNvSpPr txBox="1">
            <a:spLocks noChangeArrowheads="1"/>
          </p:cNvSpPr>
          <p:nvPr/>
        </p:nvSpPr>
        <p:spPr bwMode="auto">
          <a:xfrm>
            <a:off x="0" y="1524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b="1">
                <a:solidFill>
                  <a:schemeClr val="accent1"/>
                </a:solidFill>
                <a:latin typeface="Arial" charset="0"/>
              </a:rPr>
              <a:t>Symbiosis</a:t>
            </a:r>
            <a:r>
              <a:rPr lang="en-US" altLang="en-US" sz="2800">
                <a:latin typeface="Arial" charset="0"/>
              </a:rPr>
              <a:t> is a close relationship between different species.</a:t>
            </a:r>
          </a:p>
        </p:txBody>
      </p:sp>
      <p:sp>
        <p:nvSpPr>
          <p:cNvPr id="14341" name="Rectangle 5"/>
          <p:cNvSpPr>
            <a:spLocks noChangeArrowheads="1"/>
          </p:cNvSpPr>
          <p:nvPr/>
        </p:nvSpPr>
        <p:spPr bwMode="auto">
          <a:xfrm>
            <a:off x="0" y="2544763"/>
            <a:ext cx="7069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tx2"/>
                </a:solidFill>
              </a:rPr>
              <a:t>E)  Summarize the three symbiotic relationships</a:t>
            </a:r>
          </a:p>
        </p:txBody>
      </p:sp>
      <p:sp>
        <p:nvSpPr>
          <p:cNvPr id="14342" name="Rectangle 5"/>
          <p:cNvSpPr>
            <a:spLocks noChangeArrowheads="1"/>
          </p:cNvSpPr>
          <p:nvPr/>
        </p:nvSpPr>
        <p:spPr bwMode="auto">
          <a:xfrm>
            <a:off x="152400" y="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 List the three types of community interactions and relate them to something familiar.</a:t>
            </a:r>
          </a:p>
        </p:txBody>
      </p:sp>
      <p:pic>
        <p:nvPicPr>
          <p:cNvPr id="14343" name="Picture 7" descr="http://www.cruising-png.com/IMAGES2/CL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3065463"/>
            <a:ext cx="2773362"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71513"/>
            <a:ext cx="7772400" cy="533400"/>
          </a:xfrm>
          <a:solidFill>
            <a:schemeClr val="accent2"/>
          </a:solidFill>
        </p:spPr>
        <p:txBody>
          <a:bodyPr/>
          <a:lstStyle/>
          <a:p>
            <a:r>
              <a:rPr lang="en-US" altLang="en-US" b="1" smtClean="0">
                <a:solidFill>
                  <a:srgbClr val="FF0000"/>
                </a:solidFill>
              </a:rPr>
              <a:t>Parasitism</a:t>
            </a:r>
          </a:p>
        </p:txBody>
      </p:sp>
      <p:sp>
        <p:nvSpPr>
          <p:cNvPr id="16387" name="Rectangle 3"/>
          <p:cNvSpPr>
            <a:spLocks noGrp="1" noChangeArrowheads="1"/>
          </p:cNvSpPr>
          <p:nvPr>
            <p:ph type="body" idx="1"/>
          </p:nvPr>
        </p:nvSpPr>
        <p:spPr>
          <a:xfrm>
            <a:off x="0" y="2049463"/>
            <a:ext cx="4648200" cy="4114800"/>
          </a:xfrm>
        </p:spPr>
        <p:txBody>
          <a:bodyPr/>
          <a:lstStyle/>
          <a:p>
            <a:r>
              <a:rPr lang="en-US" altLang="en-US" sz="2800" smtClean="0"/>
              <a:t>Nematodes in cod fish</a:t>
            </a:r>
          </a:p>
          <a:p>
            <a:endParaRPr lang="en-US" altLang="en-US" sz="2800" smtClean="0"/>
          </a:p>
          <a:p>
            <a:endParaRPr lang="en-US" altLang="en-US" sz="2800" smtClean="0"/>
          </a:p>
          <a:p>
            <a:r>
              <a:rPr lang="en-US" altLang="en-US" sz="2800" smtClean="0"/>
              <a:t>tape worms on salmonids</a:t>
            </a:r>
          </a:p>
          <a:p>
            <a:endParaRPr lang="en-US" altLang="en-US" sz="2800" smtClean="0"/>
          </a:p>
          <a:p>
            <a:endParaRPr lang="en-US" altLang="en-US" sz="2800" smtClean="0"/>
          </a:p>
          <a:p>
            <a:r>
              <a:rPr lang="en-US" altLang="en-US" sz="2800" smtClean="0"/>
              <a:t>tapeworm passing through a goat</a:t>
            </a:r>
          </a:p>
        </p:txBody>
      </p:sp>
      <p:sp>
        <p:nvSpPr>
          <p:cNvPr id="16388" name="Text Box 4"/>
          <p:cNvSpPr txBox="1">
            <a:spLocks noChangeArrowheads="1"/>
          </p:cNvSpPr>
          <p:nvPr/>
        </p:nvSpPr>
        <p:spPr bwMode="auto">
          <a:xfrm>
            <a:off x="0" y="1219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b="1">
                <a:solidFill>
                  <a:schemeClr val="accent1"/>
                </a:solidFill>
                <a:latin typeface="Arial" charset="0"/>
              </a:rPr>
              <a:t>Parasitism</a:t>
            </a:r>
            <a:r>
              <a:rPr lang="en-US" altLang="en-US">
                <a:latin typeface="Arial" charset="0"/>
              </a:rPr>
              <a:t> is a symbiotic relationship in which one organism benefits by feeding on the other.  Examples:</a:t>
            </a:r>
          </a:p>
        </p:txBody>
      </p:sp>
      <p:sp>
        <p:nvSpPr>
          <p:cNvPr id="15365" name="Rectangle 5"/>
          <p:cNvSpPr>
            <a:spLocks noChangeArrowheads="1"/>
          </p:cNvSpPr>
          <p:nvPr/>
        </p:nvSpPr>
        <p:spPr bwMode="auto">
          <a:xfrm>
            <a:off x="-33338" y="152400"/>
            <a:ext cx="706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tx2"/>
                </a:solidFill>
              </a:rPr>
              <a:t>E)  Summarize the three symbiotic relationships</a:t>
            </a:r>
          </a:p>
        </p:txBody>
      </p:sp>
      <p:pic>
        <p:nvPicPr>
          <p:cNvPr id="14342" name="Picture 6" descr="http://www.stanford.edu/class/humbio103/ParaSites2001/anisakiasis/larvainfi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838" y="2049463"/>
            <a:ext cx="35433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http://farm2.static.flickr.com/1433/617428092_c85eb7ba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12925"/>
            <a:ext cx="44196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wipe(left)">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wipe(down)">
                                      <p:cBhvr>
                                        <p:cTn id="15" dur="500"/>
                                        <p:tgtEl>
                                          <p:spTgt spid="143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wipe(left)">
                                      <p:cBhvr>
                                        <p:cTn id="20" dur="500"/>
                                        <p:tgtEl>
                                          <p:spTgt spid="16387">
                                            <p:txEl>
                                              <p:pRg st="3" end="3"/>
                                            </p:tx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wipe(left)">
                                      <p:cBhvr>
                                        <p:cTn id="29" dur="500"/>
                                        <p:tgtEl>
                                          <p:spTgt spid="16387">
                                            <p:txEl>
                                              <p:pRg st="6" end="6"/>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14344"/>
                                        </p:tgtEl>
                                        <p:attrNameLst>
                                          <p:attrName>style.visibility</p:attrName>
                                        </p:attrNameLst>
                                      </p:cBhvr>
                                      <p:to>
                                        <p:strVal val="visible"/>
                                      </p:to>
                                    </p:set>
                                    <p:anim calcmode="lin" valueType="num">
                                      <p:cBhvr>
                                        <p:cTn id="32" dur="1000" fill="hold"/>
                                        <p:tgtEl>
                                          <p:spTgt spid="14344"/>
                                        </p:tgtEl>
                                        <p:attrNameLst>
                                          <p:attrName>ppt_w</p:attrName>
                                        </p:attrNameLst>
                                      </p:cBhvr>
                                      <p:tavLst>
                                        <p:tav tm="0">
                                          <p:val>
                                            <p:fltVal val="0"/>
                                          </p:val>
                                        </p:tav>
                                        <p:tav tm="100000">
                                          <p:val>
                                            <p:strVal val="#ppt_w"/>
                                          </p:val>
                                        </p:tav>
                                      </p:tavLst>
                                    </p:anim>
                                    <p:anim calcmode="lin" valueType="num">
                                      <p:cBhvr>
                                        <p:cTn id="33" dur="1000" fill="hold"/>
                                        <p:tgtEl>
                                          <p:spTgt spid="14344"/>
                                        </p:tgtEl>
                                        <p:attrNameLst>
                                          <p:attrName>ppt_h</p:attrName>
                                        </p:attrNameLst>
                                      </p:cBhvr>
                                      <p:tavLst>
                                        <p:tav tm="0">
                                          <p:val>
                                            <p:fltVal val="0"/>
                                          </p:val>
                                        </p:tav>
                                        <p:tav tm="100000">
                                          <p:val>
                                            <p:strVal val="#ppt_h"/>
                                          </p:val>
                                        </p:tav>
                                      </p:tavLst>
                                    </p:anim>
                                    <p:anim calcmode="lin" valueType="num">
                                      <p:cBhvr>
                                        <p:cTn id="34" dur="1000" fill="hold"/>
                                        <p:tgtEl>
                                          <p:spTgt spid="14344"/>
                                        </p:tgtEl>
                                        <p:attrNameLst>
                                          <p:attrName>style.rotation</p:attrName>
                                        </p:attrNameLst>
                                      </p:cBhvr>
                                      <p:tavLst>
                                        <p:tav tm="0">
                                          <p:val>
                                            <p:fltVal val="90"/>
                                          </p:val>
                                        </p:tav>
                                        <p:tav tm="100000">
                                          <p:val>
                                            <p:fltVal val="0"/>
                                          </p:val>
                                        </p:tav>
                                      </p:tavLst>
                                    </p:anim>
                                    <p:animEffect transition="in" filter="fade">
                                      <p:cBhvr>
                                        <p:cTn id="3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225" y="519113"/>
            <a:ext cx="2895600" cy="838200"/>
          </a:xfrm>
          <a:solidFill>
            <a:schemeClr val="accent2"/>
          </a:solidFill>
        </p:spPr>
        <p:txBody>
          <a:bodyPr/>
          <a:lstStyle/>
          <a:p>
            <a:r>
              <a:rPr lang="en-US" altLang="en-US" b="1" smtClean="0">
                <a:solidFill>
                  <a:srgbClr val="FF0000"/>
                </a:solidFill>
              </a:rPr>
              <a:t>Mutualism</a:t>
            </a:r>
          </a:p>
        </p:txBody>
      </p:sp>
      <p:sp>
        <p:nvSpPr>
          <p:cNvPr id="17412" name="Text Box 4"/>
          <p:cNvSpPr txBox="1">
            <a:spLocks noChangeArrowheads="1"/>
          </p:cNvSpPr>
          <p:nvPr/>
        </p:nvSpPr>
        <p:spPr bwMode="auto">
          <a:xfrm>
            <a:off x="5791200" y="1627188"/>
            <a:ext cx="2646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Bacteria in our gut</a:t>
            </a:r>
          </a:p>
        </p:txBody>
      </p:sp>
      <p:sp>
        <p:nvSpPr>
          <p:cNvPr id="17413" name="Text Box 5"/>
          <p:cNvSpPr txBox="1">
            <a:spLocks noChangeArrowheads="1"/>
          </p:cNvSpPr>
          <p:nvPr/>
        </p:nvSpPr>
        <p:spPr bwMode="auto">
          <a:xfrm>
            <a:off x="2895600" y="18415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Birds removing parasites from ears and skin</a:t>
            </a:r>
          </a:p>
        </p:txBody>
      </p:sp>
      <p:sp>
        <p:nvSpPr>
          <p:cNvPr id="17419" name="Text Box 11"/>
          <p:cNvSpPr txBox="1">
            <a:spLocks noChangeArrowheads="1"/>
          </p:cNvSpPr>
          <p:nvPr/>
        </p:nvSpPr>
        <p:spPr bwMode="auto">
          <a:xfrm>
            <a:off x="2876550" y="660400"/>
            <a:ext cx="624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spcBef>
                <a:spcPct val="50000"/>
              </a:spcBef>
            </a:pPr>
            <a:r>
              <a:rPr lang="en-US" altLang="en-US" sz="2800" b="1">
                <a:solidFill>
                  <a:schemeClr val="accent1"/>
                </a:solidFill>
                <a:latin typeface="Arial" charset="0"/>
              </a:rPr>
              <a:t>Mutualism</a:t>
            </a:r>
            <a:r>
              <a:rPr lang="en-US" altLang="en-US" sz="2800">
                <a:latin typeface="Arial" charset="0"/>
              </a:rPr>
              <a:t> is a symbiotic relationship in which both species benefit.</a:t>
            </a:r>
          </a:p>
        </p:txBody>
      </p:sp>
      <p:sp>
        <p:nvSpPr>
          <p:cNvPr id="16390" name="Rectangle 5"/>
          <p:cNvSpPr>
            <a:spLocks noChangeArrowheads="1"/>
          </p:cNvSpPr>
          <p:nvPr/>
        </p:nvSpPr>
        <p:spPr bwMode="auto">
          <a:xfrm>
            <a:off x="-33338" y="0"/>
            <a:ext cx="706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tx2"/>
                </a:solidFill>
              </a:rPr>
              <a:t>E)  Summarize the three symbiotic relationships</a:t>
            </a:r>
          </a:p>
        </p:txBody>
      </p:sp>
      <p:pic>
        <p:nvPicPr>
          <p:cNvPr id="16402" name="Picture 18" descr="http://farm4.staticflickr.com/3572/3680712303_dd14d6ce8f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041650"/>
            <a:ext cx="4164013"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http://t3.gstatic.com/images?q=tbn:ANd9GcRoPCWIsxZP7Nbewe-B9OpT8Jv-0khBRlNoUxsEwyih_8ruwS3xLkzbzUCq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3779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0" descr="http://i.dailymail.co.uk/i/pix/2011/10/27/article-0-0B171224000005DC-456_233x4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2084388"/>
            <a:ext cx="22193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p:nvSpPr>
        <p:spPr bwMode="auto">
          <a:xfrm>
            <a:off x="4221163" y="2916238"/>
            <a:ext cx="2703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Aphids producing food for ant protection</a:t>
            </a:r>
          </a:p>
        </p:txBody>
      </p:sp>
      <p:pic>
        <p:nvPicPr>
          <p:cNvPr id="20" name="Picture 16" descr="http://www.amentsoc.org/images/ant-collecting-honeydew-from-aphi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0" y="4152900"/>
            <a:ext cx="33337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419100" y="58674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In fact, almost every known organism has some mutualistic relationship with at least one other organism...</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404"/>
                                        </p:tgtEl>
                                        <p:attrNameLst>
                                          <p:attrName>style.visibility</p:attrName>
                                        </p:attrNameLst>
                                      </p:cBhvr>
                                      <p:to>
                                        <p:strVal val="visible"/>
                                      </p:to>
                                    </p:set>
                                    <p:animEffect transition="in" filter="circle(in)">
                                      <p:cBhvr>
                                        <p:cTn id="15" dur="2000"/>
                                        <p:tgtEl>
                                          <p:spTgt spid="164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413">
                                            <p:txEl>
                                              <p:pRg st="0" end="0"/>
                                            </p:txEl>
                                          </p:spTgt>
                                        </p:tgtEl>
                                        <p:attrNameLst>
                                          <p:attrName>style.visibility</p:attrName>
                                        </p:attrNameLst>
                                      </p:cBhvr>
                                      <p:to>
                                        <p:strVal val="visible"/>
                                      </p:to>
                                    </p:set>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16402"/>
                                        </p:tgtEl>
                                        <p:attrNameLst>
                                          <p:attrName>style.visibility</p:attrName>
                                        </p:attrNameLst>
                                      </p:cBhvr>
                                      <p:to>
                                        <p:strVal val="visible"/>
                                      </p:to>
                                    </p:set>
                                    <p:animEffect transition="in" filter="wipe(down)">
                                      <p:cBhvr>
                                        <p:cTn id="26" dur="500"/>
                                        <p:tgtEl>
                                          <p:spTgt spid="164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xEl>
                                              <p:pRg st="0" end="0"/>
                                            </p:txEl>
                                          </p:spTgt>
                                        </p:tgtEl>
                                        <p:attrNameLst>
                                          <p:attrName>style.visibility</p:attrName>
                                        </p:attrNameLst>
                                      </p:cBhvr>
                                      <p:to>
                                        <p:strVal val="visible"/>
                                      </p:to>
                                    </p:se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17413" grpId="0" build="p" autoUpdateAnimBg="0"/>
      <p:bldP spid="17419" grpId="0" build="p" autoUpdateAnimBg="0"/>
      <p:bldP spid="19" grpId="0" build="p" autoUpdateAnimBg="0"/>
      <p:bldP spid="2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3048000"/>
            <a:ext cx="777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Newfoundland Example:</a:t>
            </a:r>
          </a:p>
          <a:p>
            <a:r>
              <a:rPr lang="en-US" altLang="en-US"/>
              <a:t>Barnacles on Whale Skin</a:t>
            </a:r>
          </a:p>
          <a:p>
            <a:endParaRPr lang="en-US" altLang="en-US"/>
          </a:p>
          <a:p>
            <a:endParaRPr lang="en-US" altLang="en-US"/>
          </a:p>
        </p:txBody>
      </p:sp>
      <p:sp>
        <p:nvSpPr>
          <p:cNvPr id="24579" name="Rectangle 3"/>
          <p:cNvSpPr>
            <a:spLocks noChangeArrowheads="1"/>
          </p:cNvSpPr>
          <p:nvPr/>
        </p:nvSpPr>
        <p:spPr bwMode="auto">
          <a:xfrm>
            <a:off x="11113" y="544513"/>
            <a:ext cx="4179887" cy="823912"/>
          </a:xfrm>
          <a:prstGeom prst="rect">
            <a:avLst/>
          </a:prstGeom>
          <a:solidFill>
            <a:schemeClr val="accent2"/>
          </a:solidFill>
          <a:ln w="9525">
            <a:noFill/>
            <a:miter lim="800000"/>
            <a:headEnd/>
            <a:tailEnd/>
          </a:ln>
          <a:effectLst/>
        </p:spPr>
        <p:txBody>
          <a:bodyPr wrap="none">
            <a:spAutoFit/>
          </a:bodyPr>
          <a:lstStyle/>
          <a:p>
            <a:pPr>
              <a:defRPr/>
            </a:pPr>
            <a:r>
              <a:rPr lang="en-US" altLang="en-US" sz="4800" b="1" dirty="0">
                <a:solidFill>
                  <a:srgbClr val="FF0000"/>
                </a:solidFill>
                <a:effectLst>
                  <a:outerShdw blurRad="38100" dist="38100" dir="2700000" algn="tl">
                    <a:srgbClr val="000000"/>
                  </a:outerShdw>
                </a:effectLst>
              </a:rPr>
              <a:t>Commensalism</a:t>
            </a:r>
          </a:p>
        </p:txBody>
      </p:sp>
      <p:sp>
        <p:nvSpPr>
          <p:cNvPr id="24580" name="Text Box 4"/>
          <p:cNvSpPr txBox="1">
            <a:spLocks noChangeArrowheads="1"/>
          </p:cNvSpPr>
          <p:nvPr/>
        </p:nvSpPr>
        <p:spPr bwMode="auto">
          <a:xfrm>
            <a:off x="1905000" y="1371600"/>
            <a:ext cx="723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b="1">
                <a:solidFill>
                  <a:schemeClr val="accent1"/>
                </a:solidFill>
                <a:latin typeface="Arial" charset="0"/>
              </a:rPr>
              <a:t>Commensalism</a:t>
            </a:r>
            <a:r>
              <a:rPr lang="en-US" altLang="en-US" sz="2800">
                <a:latin typeface="Arial" charset="0"/>
              </a:rPr>
              <a:t> is a symbiotic relationship in which one organism benefits while the other is not harmed.</a:t>
            </a: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75" y="3048000"/>
            <a:ext cx="49371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33338" y="25400"/>
            <a:ext cx="706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tx2"/>
                </a:solidFill>
              </a:rPr>
              <a:t>E)  Summarize the three symbiotic relationships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diamond(in)">
                                      <p:cBhvr>
                                        <p:cTn id="12" dur="10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24578">
                                            <p:txEl>
                                              <p:pRg st="0" end="0"/>
                                            </p:txEl>
                                          </p:spTgt>
                                        </p:tgtEl>
                                        <p:attrNameLst>
                                          <p:attrName>style.visibility</p:attrName>
                                        </p:attrNameLst>
                                      </p:cBhvr>
                                      <p:to>
                                        <p:strVal val="visible"/>
                                      </p:to>
                                    </p:set>
                                    <p:animEffect transition="in" filter="fade">
                                      <p:cBhvr>
                                        <p:cTn id="17" dur="500"/>
                                        <p:tgtEl>
                                          <p:spTgt spid="24578">
                                            <p:txEl>
                                              <p:pRg st="0" end="0"/>
                                            </p:txEl>
                                          </p:spTgt>
                                        </p:tgtEl>
                                      </p:cBhvr>
                                    </p:animEffect>
                                    <p:anim calcmode="lin" valueType="num">
                                      <p:cBhvr>
                                        <p:cTn id="18" dur="500" fill="hold"/>
                                        <p:tgtEl>
                                          <p:spTgt spid="24578">
                                            <p:txEl>
                                              <p:pRg st="0" end="0"/>
                                            </p:txEl>
                                          </p:spTgt>
                                        </p:tgtEl>
                                        <p:attrNameLst>
                                          <p:attrName>ppt_w</p:attrName>
                                        </p:attrNameLst>
                                      </p:cBhvr>
                                      <p:tavLst>
                                        <p:tav tm="0" fmla="#ppt_w*sin(2.5*pi*$)">
                                          <p:val>
                                            <p:fltVal val="0"/>
                                          </p:val>
                                        </p:tav>
                                        <p:tav tm="100000">
                                          <p:val>
                                            <p:fltVal val="1"/>
                                          </p:val>
                                        </p:tav>
                                      </p:tavLst>
                                    </p:anim>
                                    <p:anim calcmode="lin" valueType="num">
                                      <p:cBhvr>
                                        <p:cTn id="19" dur="500" fill="hold"/>
                                        <p:tgtEl>
                                          <p:spTgt spid="24578">
                                            <p:txEl>
                                              <p:pRg st="0" end="0"/>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24578">
                                            <p:txEl>
                                              <p:pRg st="1" end="1"/>
                                            </p:txEl>
                                          </p:spTgt>
                                        </p:tgtEl>
                                        <p:attrNameLst>
                                          <p:attrName>style.visibility</p:attrName>
                                        </p:attrNameLst>
                                      </p:cBhvr>
                                      <p:to>
                                        <p:strVal val="visible"/>
                                      </p:to>
                                    </p:set>
                                    <p:animEffect transition="in" filter="fade">
                                      <p:cBhvr>
                                        <p:cTn id="22" dur="500"/>
                                        <p:tgtEl>
                                          <p:spTgt spid="24578">
                                            <p:txEl>
                                              <p:pRg st="1" end="1"/>
                                            </p:txEl>
                                          </p:spTgt>
                                        </p:tgtEl>
                                      </p:cBhvr>
                                    </p:animEffect>
                                    <p:anim calcmode="lin" valueType="num">
                                      <p:cBhvr>
                                        <p:cTn id="23" dur="500" fill="hold"/>
                                        <p:tgtEl>
                                          <p:spTgt spid="24578">
                                            <p:txEl>
                                              <p:pRg st="1" end="1"/>
                                            </p:txEl>
                                          </p:spTgt>
                                        </p:tgtEl>
                                        <p:attrNameLst>
                                          <p:attrName>ppt_w</p:attrName>
                                        </p:attrNameLst>
                                      </p:cBhvr>
                                      <p:tavLst>
                                        <p:tav tm="0" fmla="#ppt_w*sin(2.5*pi*$)">
                                          <p:val>
                                            <p:fltVal val="0"/>
                                          </p:val>
                                        </p:tav>
                                        <p:tav tm="100000">
                                          <p:val>
                                            <p:fltVal val="1"/>
                                          </p:val>
                                        </p:tav>
                                      </p:tavLst>
                                    </p:anim>
                                    <p:anim calcmode="lin" valueType="num">
                                      <p:cBhvr>
                                        <p:cTn id="24" dur="500" fill="hold"/>
                                        <p:tgtEl>
                                          <p:spTgt spid="24578">
                                            <p:txEl>
                                              <p:pRg st="1" end="1"/>
                                            </p:txEl>
                                          </p:spTgt>
                                        </p:tgtEl>
                                        <p:attrNameLst>
                                          <p:attrName>ppt_h</p:attrName>
                                        </p:attrNameLst>
                                      </p:cBhvr>
                                      <p:tavLst>
                                        <p:tav tm="0">
                                          <p:val>
                                            <p:strVal val="#ppt_h"/>
                                          </p:val>
                                        </p:tav>
                                        <p:tav tm="100000">
                                          <p:val>
                                            <p:strVal val="#ppt_h"/>
                                          </p:val>
                                        </p:tav>
                                      </p:tavLst>
                                    </p:anim>
                                  </p:childTnLst>
                                </p:cTn>
                              </p:par>
                              <p:par>
                                <p:cTn id="25" presetID="4" presetClass="entr" presetSubtype="16" fill="hold" nodeType="withEffect">
                                  <p:stCondLst>
                                    <p:cond delay="0"/>
                                  </p:stCondLst>
                                  <p:childTnLst>
                                    <p:set>
                                      <p:cBhvr>
                                        <p:cTn id="26" dur="1" fill="hold">
                                          <p:stCondLst>
                                            <p:cond delay="0"/>
                                          </p:stCondLst>
                                        </p:cTn>
                                        <p:tgtEl>
                                          <p:spTgt spid="24581"/>
                                        </p:tgtEl>
                                        <p:attrNameLst>
                                          <p:attrName>style.visibility</p:attrName>
                                        </p:attrNameLst>
                                      </p:cBhvr>
                                      <p:to>
                                        <p:strVal val="visible"/>
                                      </p:to>
                                    </p:set>
                                    <p:animEffect transition="in" filter="box(in)">
                                      <p:cBhvr>
                                        <p:cTn id="2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5763" y="762000"/>
            <a:ext cx="8229600" cy="838200"/>
          </a:xfrm>
        </p:spPr>
        <p:txBody>
          <a:bodyPr/>
          <a:lstStyle/>
          <a:p>
            <a:r>
              <a:rPr lang="en-US" sz="4000" smtClean="0"/>
              <a:t>Succession – change in a community</a:t>
            </a:r>
          </a:p>
        </p:txBody>
      </p:sp>
      <p:sp>
        <p:nvSpPr>
          <p:cNvPr id="43011" name="Rectangle 3"/>
          <p:cNvSpPr>
            <a:spLocks noGrp="1" noChangeArrowheads="1"/>
          </p:cNvSpPr>
          <p:nvPr>
            <p:ph type="body" idx="1"/>
          </p:nvPr>
        </p:nvSpPr>
        <p:spPr>
          <a:xfrm>
            <a:off x="233363" y="1600200"/>
            <a:ext cx="8534400" cy="5257800"/>
          </a:xfrm>
        </p:spPr>
        <p:txBody>
          <a:bodyPr/>
          <a:lstStyle/>
          <a:p>
            <a:pPr marL="609600" indent="-609600"/>
            <a:r>
              <a:rPr lang="en-US" smtClean="0"/>
              <a:t>Primary			Secondary</a:t>
            </a:r>
          </a:p>
          <a:p>
            <a:pPr marL="609600" indent="-609600">
              <a:buFontTx/>
              <a:buAutoNum type="arabicPeriod"/>
            </a:pPr>
            <a:r>
              <a:rPr lang="en-US" smtClean="0"/>
              <a:t>No soil				Soil present</a:t>
            </a:r>
          </a:p>
          <a:p>
            <a:pPr marL="609600" indent="-609600">
              <a:buFontTx/>
              <a:buNone/>
            </a:pPr>
            <a:r>
              <a:rPr lang="en-US" smtClean="0"/>
              <a:t>2.  Bare rock/ lava		Wildfires/cleared land</a:t>
            </a:r>
          </a:p>
          <a:p>
            <a:pPr marL="609600" indent="-609600"/>
            <a:endParaRPr lang="en-US" smtClean="0"/>
          </a:p>
          <a:p>
            <a:pPr marL="609600" indent="-609600"/>
            <a:r>
              <a:rPr lang="en-US" smtClean="0"/>
              <a:t>Pioneer species – first to inhabit an area</a:t>
            </a:r>
          </a:p>
          <a:p>
            <a:pPr marL="990600" lvl="1" indent="-533400"/>
            <a:r>
              <a:rPr lang="en-US" smtClean="0"/>
              <a:t>Lichens – algae and fungi</a:t>
            </a:r>
          </a:p>
          <a:p>
            <a:pPr marL="990600" lvl="1" indent="-533400"/>
            <a:r>
              <a:rPr lang="en-US" smtClean="0"/>
              <a:t>Break down rock to form soil</a:t>
            </a:r>
          </a:p>
        </p:txBody>
      </p:sp>
      <p:sp>
        <p:nvSpPr>
          <p:cNvPr id="43012" name="Line 4"/>
          <p:cNvSpPr>
            <a:spLocks noChangeShapeType="1"/>
          </p:cNvSpPr>
          <p:nvPr/>
        </p:nvSpPr>
        <p:spPr bwMode="auto">
          <a:xfrm>
            <a:off x="185738" y="2209800"/>
            <a:ext cx="830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5"/>
          <p:cNvSpPr>
            <a:spLocks noChangeShapeType="1"/>
          </p:cNvSpPr>
          <p:nvPr/>
        </p:nvSpPr>
        <p:spPr bwMode="auto">
          <a:xfrm>
            <a:off x="4038600" y="1795463"/>
            <a:ext cx="0" cy="1752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Rectangle 6"/>
          <p:cNvSpPr>
            <a:spLocks noChangeArrowheads="1"/>
          </p:cNvSpPr>
          <p:nvPr/>
        </p:nvSpPr>
        <p:spPr bwMode="auto">
          <a:xfrm>
            <a:off x="0" y="0"/>
            <a:ext cx="870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tx2"/>
                </a:solidFill>
              </a:rPr>
              <a:t>Obj F)  Compare primary and secondary succession</a:t>
            </a:r>
          </a:p>
        </p:txBody>
      </p:sp>
      <p:pic>
        <p:nvPicPr>
          <p:cNvPr id="18440" name="Picture 8" descr="http://www.letsgo-hawaii.com/volcano/LAVA15_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A daytime fire engulfing large tre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638" y="3652838"/>
            <a:ext cx="4664075"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linds(horizontal)">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30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3011"/>
                                        </p:tgtEl>
                                        <p:attrNameLst>
                                          <p:attrName>style.visibility</p:attrName>
                                        </p:attrNameLst>
                                      </p:cBhvr>
                                      <p:to>
                                        <p:strVal val="visible"/>
                                      </p:to>
                                    </p:set>
                                    <p:animEffect transition="in" filter="checkerboard(across)">
                                      <p:cBhvr>
                                        <p:cTn id="16" dur="500"/>
                                        <p:tgtEl>
                                          <p:spTgt spid="430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3012"/>
                                        </p:tgtEl>
                                        <p:attrNameLst>
                                          <p:attrName>style.visibility</p:attrName>
                                        </p:attrNameLst>
                                      </p:cBhvr>
                                      <p:to>
                                        <p:strVal val="visible"/>
                                      </p:to>
                                    </p:set>
                                    <p:animEffect transition="in" filter="dissolve">
                                      <p:cBhvr>
                                        <p:cTn id="19" dur="500"/>
                                        <p:tgtEl>
                                          <p:spTgt spid="430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dissolve">
                                      <p:cBhvr>
                                        <p:cTn id="22" dur="500"/>
                                        <p:tgtEl>
                                          <p:spTgt spid="43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nodeType="clickEffect">
                                  <p:stCondLst>
                                    <p:cond delay="0"/>
                                  </p:stCondLst>
                                  <p:childTnLst>
                                    <p:animEffect transition="out" filter="wipe(down)">
                                      <p:cBhvr>
                                        <p:cTn id="26" dur="500"/>
                                        <p:tgtEl>
                                          <p:spTgt spid="18440"/>
                                        </p:tgtEl>
                                      </p:cBhvr>
                                    </p:animEffect>
                                    <p:set>
                                      <p:cBhvr>
                                        <p:cTn id="27" dur="1" fill="hold">
                                          <p:stCondLst>
                                            <p:cond delay="499"/>
                                          </p:stCondLst>
                                        </p:cTn>
                                        <p:tgtEl>
                                          <p:spTgt spid="18440"/>
                                        </p:tgtEl>
                                        <p:attrNameLst>
                                          <p:attrName>style.visibility</p:attrName>
                                        </p:attrNameLst>
                                      </p:cBhvr>
                                      <p:to>
                                        <p:strVal val="hidden"/>
                                      </p:to>
                                    </p:set>
                                  </p:childTnLst>
                                </p:cTn>
                              </p:par>
                              <p:par>
                                <p:cTn id="28" presetID="53" presetClass="exit" presetSubtype="32" fill="hold" nodeType="withEffect">
                                  <p:stCondLst>
                                    <p:cond delay="0"/>
                                  </p:stCondLst>
                                  <p:childTnLst>
                                    <p:anim calcmode="lin" valueType="num">
                                      <p:cBhvr>
                                        <p:cTn id="29" dur="500"/>
                                        <p:tgtEl>
                                          <p:spTgt spid="18442"/>
                                        </p:tgtEl>
                                        <p:attrNameLst>
                                          <p:attrName>ppt_w</p:attrName>
                                        </p:attrNameLst>
                                      </p:cBhvr>
                                      <p:tavLst>
                                        <p:tav tm="0">
                                          <p:val>
                                            <p:strVal val="ppt_w"/>
                                          </p:val>
                                        </p:tav>
                                        <p:tav tm="100000">
                                          <p:val>
                                            <p:fltVal val="0"/>
                                          </p:val>
                                        </p:tav>
                                      </p:tavLst>
                                    </p:anim>
                                    <p:anim calcmode="lin" valueType="num">
                                      <p:cBhvr>
                                        <p:cTn id="30" dur="500"/>
                                        <p:tgtEl>
                                          <p:spTgt spid="18442"/>
                                        </p:tgtEl>
                                        <p:attrNameLst>
                                          <p:attrName>ppt_h</p:attrName>
                                        </p:attrNameLst>
                                      </p:cBhvr>
                                      <p:tavLst>
                                        <p:tav tm="0">
                                          <p:val>
                                            <p:strVal val="ppt_h"/>
                                          </p:val>
                                        </p:tav>
                                        <p:tav tm="100000">
                                          <p:val>
                                            <p:fltVal val="0"/>
                                          </p:val>
                                        </p:tav>
                                      </p:tavLst>
                                    </p:anim>
                                    <p:animEffect transition="out" filter="fade">
                                      <p:cBhvr>
                                        <p:cTn id="31" dur="500"/>
                                        <p:tgtEl>
                                          <p:spTgt spid="18442"/>
                                        </p:tgtEl>
                                      </p:cBhvr>
                                    </p:animEffect>
                                    <p:set>
                                      <p:cBhvr>
                                        <p:cTn id="32" dur="1" fill="hold">
                                          <p:stCondLst>
                                            <p:cond delay="499"/>
                                          </p:stCondLst>
                                        </p:cTn>
                                        <p:tgtEl>
                                          <p:spTgt spid="184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P spid="43012" grpId="0" animBg="1"/>
      <p:bldP spid="43013" grpId="0" animBg="1"/>
      <p:bldP spid="4301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200" smtClean="0"/>
              <a:t>Meadow Succession</a:t>
            </a:r>
            <a:br>
              <a:rPr lang="en-US" sz="3200" smtClean="0"/>
            </a:br>
            <a:r>
              <a:rPr lang="en-US" sz="3200" smtClean="0"/>
              <a:t>Lake </a:t>
            </a:r>
            <a:r>
              <a:rPr lang="en-US" sz="3200" smtClean="0">
                <a:sym typeface="Wingdings" pitchFamily="2" charset="2"/>
              </a:rPr>
              <a:t> Meadow  Forest</a:t>
            </a:r>
            <a:endParaRPr lang="en-US" sz="3200" smtClean="0"/>
          </a:p>
        </p:txBody>
      </p:sp>
      <p:pic>
        <p:nvPicPr>
          <p:cNvPr id="20483" name="Picture 3" descr="Site in July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772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Successfully seeded meadow with wild flowers and field plants (e.g. corn flower, corn poppy) in the first succession 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4476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Succ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967163"/>
            <a:ext cx="41910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blinds(horizontal)">
                                      <p:cBhvr>
                                        <p:cTn id="13" dur="500"/>
                                        <p:tgtEl>
                                          <p:spTgt spid="204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0485"/>
                                        </p:tgtEl>
                                        <p:attrNameLst>
                                          <p:attrName>style.visibility</p:attrName>
                                        </p:attrNameLst>
                                      </p:cBhvr>
                                      <p:to>
                                        <p:strVal val="visible"/>
                                      </p:to>
                                    </p:set>
                                    <p:animEffect transition="in" filter="box(in)">
                                      <p:cBhvr>
                                        <p:cTn id="18"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uccessio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219200"/>
          </a:xfrm>
        </p:spPr>
        <p:txBody>
          <a:bodyPr/>
          <a:lstStyle/>
          <a:p>
            <a:pPr algn="l"/>
            <a:r>
              <a:rPr lang="en-US" smtClean="0"/>
              <a:t>4-2 What shapes an ecosystem?</a:t>
            </a:r>
            <a:br>
              <a:rPr lang="en-US" smtClean="0"/>
            </a:br>
            <a:r>
              <a:rPr lang="en-US" smtClean="0"/>
              <a:t>Pages 90-97</a:t>
            </a:r>
          </a:p>
        </p:txBody>
      </p:sp>
      <p:sp>
        <p:nvSpPr>
          <p:cNvPr id="2051" name="Rectangle 3"/>
          <p:cNvSpPr>
            <a:spLocks noGrp="1" noChangeArrowheads="1"/>
          </p:cNvSpPr>
          <p:nvPr>
            <p:ph type="body" idx="1"/>
          </p:nvPr>
        </p:nvSpPr>
        <p:spPr>
          <a:xfrm>
            <a:off x="0" y="1371600"/>
            <a:ext cx="9144000" cy="4114800"/>
          </a:xfrm>
        </p:spPr>
        <p:txBody>
          <a:bodyPr/>
          <a:lstStyle/>
          <a:p>
            <a:r>
              <a:rPr lang="en-US" smtClean="0"/>
              <a:t>Objectives: Students will</a:t>
            </a:r>
          </a:p>
          <a:p>
            <a:r>
              <a:rPr lang="en-US" smtClean="0"/>
              <a:t>A)  Identify biotic and abiotic factors in an ecosystem</a:t>
            </a:r>
          </a:p>
          <a:p>
            <a:r>
              <a:rPr lang="en-US" smtClean="0"/>
              <a:t>B)  Review 4 terms related to ecosystems.</a:t>
            </a:r>
          </a:p>
          <a:p>
            <a:r>
              <a:rPr lang="en-US" smtClean="0"/>
              <a:t>C)  Define niche and Describe your Niche.</a:t>
            </a:r>
          </a:p>
          <a:p>
            <a:r>
              <a:rPr lang="en-US" smtClean="0"/>
              <a:t>D) List the three types of community interactions and relate them to something familiar. </a:t>
            </a:r>
          </a:p>
          <a:p>
            <a:r>
              <a:rPr lang="en-US" smtClean="0"/>
              <a:t>E)  Summarize the three symbiotic relationships</a:t>
            </a:r>
          </a:p>
          <a:p>
            <a:r>
              <a:rPr lang="en-US" smtClean="0"/>
              <a:t>F)  Compare primary and secondary succession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458200" cy="4400550"/>
          </a:xfrm>
          <a:prstGeom prst="rect">
            <a:avLst/>
          </a:prstGeom>
          <a:noFill/>
        </p:spPr>
        <p:txBody>
          <a:bodyPr>
            <a:spAutoFit/>
          </a:bodyPr>
          <a:lstStyle/>
          <a:p>
            <a:pPr>
              <a:defRPr/>
            </a:pPr>
            <a:r>
              <a:rPr lang="en-US" sz="4000" dirty="0"/>
              <a:t>Understanding Check</a:t>
            </a:r>
          </a:p>
          <a:p>
            <a:pPr marL="742950" indent="-742950">
              <a:defRPr/>
            </a:pPr>
            <a:r>
              <a:rPr lang="en-US" sz="4000" dirty="0"/>
              <a:t>1.  What is a niche?</a:t>
            </a:r>
          </a:p>
          <a:p>
            <a:pPr marL="742950" indent="-742950">
              <a:defRPr/>
            </a:pPr>
            <a:r>
              <a:rPr lang="en-US" sz="4000" dirty="0"/>
              <a:t>2.	List </a:t>
            </a:r>
            <a:r>
              <a:rPr lang="en-US" sz="4000" smtClean="0"/>
              <a:t>and define the </a:t>
            </a:r>
            <a:r>
              <a:rPr lang="en-US" sz="4000" dirty="0"/>
              <a:t>three types of community interactions.</a:t>
            </a:r>
          </a:p>
          <a:p>
            <a:pPr marL="742950" indent="-742950">
              <a:defRPr/>
            </a:pPr>
            <a:r>
              <a:rPr lang="en-US" sz="4000" dirty="0"/>
              <a:t>3.	What is succession?</a:t>
            </a:r>
          </a:p>
          <a:p>
            <a:pPr marL="742950" indent="-742950">
              <a:defRPr/>
            </a:pPr>
            <a:r>
              <a:rPr lang="en-US" sz="4000" dirty="0"/>
              <a:t>4.	What is the difference between primary and secondary succession?</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6096000" cy="2585323"/>
          </a:xfrm>
          <a:prstGeom prst="rect">
            <a:avLst/>
          </a:prstGeom>
          <a:noFill/>
        </p:spPr>
        <p:txBody>
          <a:bodyPr wrap="square" rtlCol="0">
            <a:spAutoFit/>
          </a:bodyPr>
          <a:lstStyle/>
          <a:p>
            <a:pPr algn="ctr"/>
            <a:r>
              <a:rPr lang="en-US" sz="5400" dirty="0" smtClean="0"/>
              <a:t>Assignment</a:t>
            </a:r>
          </a:p>
          <a:p>
            <a:pPr algn="ctr"/>
            <a:r>
              <a:rPr lang="en-US" sz="5400" dirty="0" smtClean="0"/>
              <a:t>CH 4-2 Review Q’s</a:t>
            </a:r>
          </a:p>
          <a:p>
            <a:pPr algn="ctr"/>
            <a:r>
              <a:rPr lang="en-US" sz="5400" dirty="0" smtClean="0"/>
              <a:t>Pg. 97 #1-5</a:t>
            </a:r>
            <a:endParaRPr lang="en-US" sz="5400" dirty="0"/>
          </a:p>
        </p:txBody>
      </p:sp>
      <p:sp>
        <p:nvSpPr>
          <p:cNvPr id="3" name="TextBox 2"/>
          <p:cNvSpPr txBox="1"/>
          <p:nvPr/>
        </p:nvSpPr>
        <p:spPr>
          <a:xfrm>
            <a:off x="990600" y="3733800"/>
            <a:ext cx="7010400" cy="830997"/>
          </a:xfrm>
          <a:prstGeom prst="rect">
            <a:avLst/>
          </a:prstGeom>
          <a:noFill/>
        </p:spPr>
        <p:txBody>
          <a:bodyPr wrap="square" rtlCol="0">
            <a:spAutoFit/>
          </a:bodyPr>
          <a:lstStyle/>
          <a:p>
            <a:pPr marL="342900" indent="-342900" algn="ctr">
              <a:buFont typeface="Arial" pitchFamily="34" charset="0"/>
              <a:buChar char="•"/>
            </a:pPr>
            <a:r>
              <a:rPr lang="en-US" dirty="0" smtClean="0"/>
              <a:t>Do not write down the question</a:t>
            </a:r>
          </a:p>
          <a:p>
            <a:pPr marL="342900" indent="-342900" algn="ctr">
              <a:buFont typeface="Arial" pitchFamily="34" charset="0"/>
              <a:buChar char="•"/>
            </a:pPr>
            <a:r>
              <a:rPr lang="en-US" dirty="0" smtClean="0"/>
              <a:t>Answer each question using complete sentences.</a:t>
            </a:r>
            <a:endParaRPr lang="en-US" dirty="0"/>
          </a:p>
        </p:txBody>
      </p:sp>
      <p:sp>
        <p:nvSpPr>
          <p:cNvPr id="4" name="TextBox 3"/>
          <p:cNvSpPr txBox="1"/>
          <p:nvPr/>
        </p:nvSpPr>
        <p:spPr>
          <a:xfrm>
            <a:off x="1027545" y="4800600"/>
            <a:ext cx="7010400" cy="461665"/>
          </a:xfrm>
          <a:prstGeom prst="rect">
            <a:avLst/>
          </a:prstGeom>
          <a:noFill/>
        </p:spPr>
        <p:txBody>
          <a:bodyPr wrap="square" rtlCol="0">
            <a:spAutoFit/>
          </a:bodyPr>
          <a:lstStyle/>
          <a:p>
            <a:pPr algn="ctr"/>
            <a:r>
              <a:rPr lang="en-US" dirty="0" smtClean="0"/>
              <a:t>CH 4-2 Link Words Due (</a:t>
            </a:r>
            <a:r>
              <a:rPr lang="en-US" dirty="0"/>
              <a:t>R</a:t>
            </a:r>
            <a:r>
              <a:rPr lang="en-US" dirty="0" smtClean="0"/>
              <a:t>ed Tray)</a:t>
            </a:r>
            <a:endParaRPr lang="en-US" dirty="0"/>
          </a:p>
        </p:txBody>
      </p:sp>
    </p:spTree>
    <p:extLst>
      <p:ext uri="{BB962C8B-B14F-4D97-AF65-F5344CB8AC3E}">
        <p14:creationId xmlns:p14="http://schemas.microsoft.com/office/powerpoint/2010/main" val="306981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7"/>
          <p:cNvSpPr txBox="1">
            <a:spLocks noChangeArrowheads="1"/>
          </p:cNvSpPr>
          <p:nvPr/>
        </p:nvSpPr>
        <p:spPr bwMode="auto">
          <a:xfrm>
            <a:off x="2057400" y="228600"/>
            <a:ext cx="553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4000" b="1">
                <a:latin typeface="Times New Roman" pitchFamily="18" charset="0"/>
              </a:rPr>
              <a:t>Community Interactions</a:t>
            </a:r>
            <a:endParaRPr lang="en-US">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a:noFill/>
        </p:spPr>
        <p:txBody>
          <a:bodyPr/>
          <a:lstStyle/>
          <a:p>
            <a:r>
              <a:rPr lang="en-US" smtClean="0"/>
              <a:t>Biotic factors – living organisms</a:t>
            </a:r>
            <a:br>
              <a:rPr lang="en-US" smtClean="0"/>
            </a:br>
            <a:r>
              <a:rPr lang="en-US" smtClean="0"/>
              <a:t>Abiotic – non living organisms</a:t>
            </a:r>
          </a:p>
        </p:txBody>
      </p:sp>
      <p:pic>
        <p:nvPicPr>
          <p:cNvPr id="40970" name="Picture 10" descr="temperate-rainforest-6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26670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AtacamaDesertBeam"/>
          <p:cNvPicPr>
            <a:picLocks noChangeAspect="1" noChangeArrowheads="1"/>
          </p:cNvPicPr>
          <p:nvPr/>
        </p:nvPicPr>
        <p:blipFill>
          <a:blip r:embed="rId3">
            <a:extLst>
              <a:ext uri="{28A0092B-C50C-407E-A947-70E740481C1C}">
                <a14:useLocalDpi xmlns:a14="http://schemas.microsoft.com/office/drawing/2010/main" val="0"/>
              </a:ext>
            </a:extLst>
          </a:blip>
          <a:srcRect l="43750" b="46783"/>
          <a:stretch>
            <a:fillRect/>
          </a:stretch>
        </p:blipFill>
        <p:spPr bwMode="auto">
          <a:xfrm>
            <a:off x="0" y="0"/>
            <a:ext cx="2971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atacama_desert"/>
          <p:cNvPicPr>
            <a:picLocks noChangeAspect="1" noChangeArrowheads="1"/>
          </p:cNvPicPr>
          <p:nvPr/>
        </p:nvPicPr>
        <p:blipFill>
          <a:blip r:embed="rId4">
            <a:extLst>
              <a:ext uri="{28A0092B-C50C-407E-A947-70E740481C1C}">
                <a14:useLocalDpi xmlns:a14="http://schemas.microsoft.com/office/drawing/2010/main" val="0"/>
              </a:ext>
            </a:extLst>
          </a:blip>
          <a:srcRect b="34912"/>
          <a:stretch>
            <a:fillRect/>
          </a:stretch>
        </p:blipFill>
        <p:spPr bwMode="auto">
          <a:xfrm>
            <a:off x="2984500" y="3516313"/>
            <a:ext cx="3352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IMG_0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wbrazil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300" y="4168775"/>
            <a:ext cx="2743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5" descr="commensali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0"/>
            <a:ext cx="28956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Rectangle 16"/>
          <p:cNvSpPr>
            <a:spLocks noChangeArrowheads="1"/>
          </p:cNvSpPr>
          <p:nvPr/>
        </p:nvSpPr>
        <p:spPr bwMode="auto">
          <a:xfrm>
            <a:off x="304800" y="381000"/>
            <a:ext cx="957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Char char="•"/>
            </a:pPr>
            <a:r>
              <a:rPr lang="en-US" sz="3200"/>
              <a:t>Obj. A)  Identify biotic and abiotic factors in an ecosystem</a:t>
            </a:r>
          </a:p>
        </p:txBody>
      </p:sp>
      <p:sp>
        <p:nvSpPr>
          <p:cNvPr id="10" name="Rectangle 16"/>
          <p:cNvSpPr>
            <a:spLocks noChangeArrowheads="1"/>
          </p:cNvSpPr>
          <p:nvPr/>
        </p:nvSpPr>
        <p:spPr bwMode="auto">
          <a:xfrm>
            <a:off x="31750" y="6238875"/>
            <a:ext cx="957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Char char="•"/>
            </a:pPr>
            <a:r>
              <a:rPr lang="en-US" sz="3200"/>
              <a:t>Label the above as biotic or abiotic.  Why are they?</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6"/>
                                        </p:tgtEl>
                                        <p:attrNameLst>
                                          <p:attrName>style.visibility</p:attrName>
                                        </p:attrNameLst>
                                      </p:cBhvr>
                                      <p:to>
                                        <p:strVal val="visible"/>
                                      </p:to>
                                    </p:set>
                                    <p:animEffect transition="in" filter="checkerboard(across)">
                                      <p:cBhvr>
                                        <p:cTn id="7" dur="500"/>
                                        <p:tgtEl>
                                          <p:spTgt spid="40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amond(in)">
                                      <p:cBhvr>
                                        <p:cTn id="12" dur="10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0976"/>
                                        </p:tgtEl>
                                      </p:cBhvr>
                                    </p:animEffect>
                                    <p:set>
                                      <p:cBhvr>
                                        <p:cTn id="17" dur="1" fill="hold">
                                          <p:stCondLst>
                                            <p:cond delay="499"/>
                                          </p:stCondLst>
                                        </p:cTn>
                                        <p:tgtEl>
                                          <p:spTgt spid="409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nodeType="clickEffect">
                                  <p:stCondLst>
                                    <p:cond delay="0"/>
                                  </p:stCondLst>
                                  <p:childTnLst>
                                    <p:set>
                                      <p:cBhvr>
                                        <p:cTn id="21" dur="1" fill="hold">
                                          <p:stCondLst>
                                            <p:cond delay="0"/>
                                          </p:stCondLst>
                                        </p:cTn>
                                        <p:tgtEl>
                                          <p:spTgt spid="40970"/>
                                        </p:tgtEl>
                                        <p:attrNameLst>
                                          <p:attrName>style.visibility</p:attrName>
                                        </p:attrNameLst>
                                      </p:cBhvr>
                                      <p:to>
                                        <p:strVal val="visible"/>
                                      </p:to>
                                    </p:set>
                                    <p:anim calcmode="lin" valueType="num">
                                      <p:cBhvr additive="base">
                                        <p:cTn id="22" dur="500" fill="hold"/>
                                        <p:tgtEl>
                                          <p:spTgt spid="40970"/>
                                        </p:tgtEl>
                                        <p:attrNameLst>
                                          <p:attrName>ppt_x</p:attrName>
                                        </p:attrNameLst>
                                      </p:cBhvr>
                                      <p:tavLst>
                                        <p:tav tm="0">
                                          <p:val>
                                            <p:strVal val="1+#ppt_w/2"/>
                                          </p:val>
                                        </p:tav>
                                        <p:tav tm="100000">
                                          <p:val>
                                            <p:strVal val="#ppt_x"/>
                                          </p:val>
                                        </p:tav>
                                      </p:tavLst>
                                    </p:anim>
                                    <p:anim calcmode="lin" valueType="num">
                                      <p:cBhvr additive="base">
                                        <p:cTn id="23" dur="500" fill="hold"/>
                                        <p:tgtEl>
                                          <p:spTgt spid="40970"/>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40971"/>
                                        </p:tgtEl>
                                        <p:attrNameLst>
                                          <p:attrName>style.visibility</p:attrName>
                                        </p:attrNameLst>
                                      </p:cBhvr>
                                      <p:to>
                                        <p:strVal val="visible"/>
                                      </p:to>
                                    </p:set>
                                    <p:anim calcmode="lin" valueType="num">
                                      <p:cBhvr additive="base">
                                        <p:cTn id="26" dur="500" fill="hold"/>
                                        <p:tgtEl>
                                          <p:spTgt spid="40971"/>
                                        </p:tgtEl>
                                        <p:attrNameLst>
                                          <p:attrName>ppt_x</p:attrName>
                                        </p:attrNameLst>
                                      </p:cBhvr>
                                      <p:tavLst>
                                        <p:tav tm="0">
                                          <p:val>
                                            <p:strVal val="1+#ppt_w/2"/>
                                          </p:val>
                                        </p:tav>
                                        <p:tav tm="100000">
                                          <p:val>
                                            <p:strVal val="#ppt_x"/>
                                          </p:val>
                                        </p:tav>
                                      </p:tavLst>
                                    </p:anim>
                                    <p:anim calcmode="lin" valueType="num">
                                      <p:cBhvr additive="base">
                                        <p:cTn id="27" dur="500" fill="hold"/>
                                        <p:tgtEl>
                                          <p:spTgt spid="4097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0975"/>
                                        </p:tgtEl>
                                        <p:attrNameLst>
                                          <p:attrName>style.visibility</p:attrName>
                                        </p:attrNameLst>
                                      </p:cBhvr>
                                      <p:to>
                                        <p:strVal val="visible"/>
                                      </p:to>
                                    </p:set>
                                    <p:anim calcmode="lin" valueType="num">
                                      <p:cBhvr additive="base">
                                        <p:cTn id="30" dur="500" fill="hold"/>
                                        <p:tgtEl>
                                          <p:spTgt spid="40975"/>
                                        </p:tgtEl>
                                        <p:attrNameLst>
                                          <p:attrName>ppt_x</p:attrName>
                                        </p:attrNameLst>
                                      </p:cBhvr>
                                      <p:tavLst>
                                        <p:tav tm="0">
                                          <p:val>
                                            <p:strVal val="#ppt_x"/>
                                          </p:val>
                                        </p:tav>
                                        <p:tav tm="100000">
                                          <p:val>
                                            <p:strVal val="#ppt_x"/>
                                          </p:val>
                                        </p:tav>
                                      </p:tavLst>
                                    </p:anim>
                                    <p:anim calcmode="lin" valueType="num">
                                      <p:cBhvr additive="base">
                                        <p:cTn id="31" dur="500" fill="hold"/>
                                        <p:tgtEl>
                                          <p:spTgt spid="40975"/>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0972"/>
                                        </p:tgtEl>
                                        <p:attrNameLst>
                                          <p:attrName>style.visibility</p:attrName>
                                        </p:attrNameLst>
                                      </p:cBhvr>
                                      <p:to>
                                        <p:strVal val="visible"/>
                                      </p:to>
                                    </p:set>
                                    <p:anim calcmode="lin" valueType="num">
                                      <p:cBhvr additive="base">
                                        <p:cTn id="34" dur="500" fill="hold"/>
                                        <p:tgtEl>
                                          <p:spTgt spid="40972"/>
                                        </p:tgtEl>
                                        <p:attrNameLst>
                                          <p:attrName>ppt_x</p:attrName>
                                        </p:attrNameLst>
                                      </p:cBhvr>
                                      <p:tavLst>
                                        <p:tav tm="0">
                                          <p:val>
                                            <p:strVal val="#ppt_x"/>
                                          </p:val>
                                        </p:tav>
                                        <p:tav tm="100000">
                                          <p:val>
                                            <p:strVal val="#ppt_x"/>
                                          </p:val>
                                        </p:tav>
                                      </p:tavLst>
                                    </p:anim>
                                    <p:anim calcmode="lin" valueType="num">
                                      <p:cBhvr additive="base">
                                        <p:cTn id="35" dur="500" fill="hold"/>
                                        <p:tgtEl>
                                          <p:spTgt spid="40972"/>
                                        </p:tgtEl>
                                        <p:attrNameLst>
                                          <p:attrName>ppt_y</p:attrName>
                                        </p:attrNameLst>
                                      </p:cBhvr>
                                      <p:tavLst>
                                        <p:tav tm="0">
                                          <p:val>
                                            <p:strVal val="0-#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40973"/>
                                        </p:tgtEl>
                                        <p:attrNameLst>
                                          <p:attrName>style.visibility</p:attrName>
                                        </p:attrNameLst>
                                      </p:cBhvr>
                                      <p:to>
                                        <p:strVal val="visible"/>
                                      </p:to>
                                    </p:set>
                                    <p:anim calcmode="lin" valueType="num">
                                      <p:cBhvr additive="base">
                                        <p:cTn id="38" dur="500" fill="hold"/>
                                        <p:tgtEl>
                                          <p:spTgt spid="40973"/>
                                        </p:tgtEl>
                                        <p:attrNameLst>
                                          <p:attrName>ppt_x</p:attrName>
                                        </p:attrNameLst>
                                      </p:cBhvr>
                                      <p:tavLst>
                                        <p:tav tm="0">
                                          <p:val>
                                            <p:strVal val="0-#ppt_w/2"/>
                                          </p:val>
                                        </p:tav>
                                        <p:tav tm="100000">
                                          <p:val>
                                            <p:strVal val="#ppt_x"/>
                                          </p:val>
                                        </p:tav>
                                      </p:tavLst>
                                    </p:anim>
                                    <p:anim calcmode="lin" valueType="num">
                                      <p:cBhvr additive="base">
                                        <p:cTn id="39" dur="500" fill="hold"/>
                                        <p:tgtEl>
                                          <p:spTgt spid="40973"/>
                                        </p:tgtEl>
                                        <p:attrNameLst>
                                          <p:attrName>ppt_y</p:attrName>
                                        </p:attrNameLst>
                                      </p:cBhvr>
                                      <p:tavLst>
                                        <p:tav tm="0">
                                          <p:val>
                                            <p:strVal val="1+#ppt_h/2"/>
                                          </p:val>
                                        </p:tav>
                                        <p:tav tm="100000">
                                          <p:val>
                                            <p:strVal val="#ppt_y"/>
                                          </p:val>
                                        </p:tav>
                                      </p:tavLst>
                                    </p:anim>
                                  </p:childTnLst>
                                </p:cTn>
                              </p:par>
                              <p:par>
                                <p:cTn id="40" presetID="2" presetClass="entr" presetSubtype="9" fill="hold" nodeType="withEffect">
                                  <p:stCondLst>
                                    <p:cond delay="0"/>
                                  </p:stCondLst>
                                  <p:childTnLst>
                                    <p:set>
                                      <p:cBhvr>
                                        <p:cTn id="41" dur="1" fill="hold">
                                          <p:stCondLst>
                                            <p:cond delay="0"/>
                                          </p:stCondLst>
                                        </p:cTn>
                                        <p:tgtEl>
                                          <p:spTgt spid="40974"/>
                                        </p:tgtEl>
                                        <p:attrNameLst>
                                          <p:attrName>style.visibility</p:attrName>
                                        </p:attrNameLst>
                                      </p:cBhvr>
                                      <p:to>
                                        <p:strVal val="visible"/>
                                      </p:to>
                                    </p:set>
                                    <p:anim calcmode="lin" valueType="num">
                                      <p:cBhvr additive="base">
                                        <p:cTn id="42" dur="500" fill="hold"/>
                                        <p:tgtEl>
                                          <p:spTgt spid="40974"/>
                                        </p:tgtEl>
                                        <p:attrNameLst>
                                          <p:attrName>ppt_x</p:attrName>
                                        </p:attrNameLst>
                                      </p:cBhvr>
                                      <p:tavLst>
                                        <p:tav tm="0">
                                          <p:val>
                                            <p:strVal val="0-#ppt_w/2"/>
                                          </p:val>
                                        </p:tav>
                                        <p:tav tm="100000">
                                          <p:val>
                                            <p:strVal val="#ppt_x"/>
                                          </p:val>
                                        </p:tav>
                                      </p:tavLst>
                                    </p:anim>
                                    <p:anim calcmode="lin" valueType="num">
                                      <p:cBhvr additive="base">
                                        <p:cTn id="43" dur="500" fill="hold"/>
                                        <p:tgtEl>
                                          <p:spTgt spid="40974"/>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heckerboard(across)">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76" grpId="0"/>
      <p:bldP spid="40976"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9906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A </a:t>
            </a:r>
            <a:r>
              <a:rPr lang="en-US" altLang="en-US" sz="2800" b="1">
                <a:solidFill>
                  <a:schemeClr val="accent1"/>
                </a:solidFill>
                <a:latin typeface="Arial" charset="0"/>
              </a:rPr>
              <a:t>community = </a:t>
            </a:r>
            <a:endParaRPr lang="en-US" altLang="en-US" sz="2800">
              <a:latin typeface="Arial" charset="0"/>
            </a:endParaRPr>
          </a:p>
        </p:txBody>
      </p:sp>
      <p:sp>
        <p:nvSpPr>
          <p:cNvPr id="35843" name="Text Box 3"/>
          <p:cNvSpPr txBox="1">
            <a:spLocks noChangeArrowheads="1"/>
          </p:cNvSpPr>
          <p:nvPr/>
        </p:nvSpPr>
        <p:spPr bwMode="auto">
          <a:xfrm>
            <a:off x="0" y="2438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An </a:t>
            </a:r>
            <a:r>
              <a:rPr lang="en-US" altLang="en-US" sz="2800" b="1">
                <a:solidFill>
                  <a:schemeClr val="accent1"/>
                </a:solidFill>
                <a:latin typeface="Arial" charset="0"/>
              </a:rPr>
              <a:t>ecosystem</a:t>
            </a:r>
            <a:r>
              <a:rPr lang="en-US" altLang="en-US" sz="2800">
                <a:latin typeface="Arial" charset="0"/>
              </a:rPr>
              <a:t> =</a:t>
            </a:r>
          </a:p>
        </p:txBody>
      </p:sp>
      <p:sp>
        <p:nvSpPr>
          <p:cNvPr id="35847" name="Text Box 7"/>
          <p:cNvSpPr txBox="1">
            <a:spLocks noChangeArrowheads="1"/>
          </p:cNvSpPr>
          <p:nvPr/>
        </p:nvSpPr>
        <p:spPr bwMode="auto">
          <a:xfrm>
            <a:off x="33338" y="465138"/>
            <a:ext cx="8458200" cy="584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3200" b="1">
                <a:solidFill>
                  <a:srgbClr val="FF0000"/>
                </a:solidFill>
              </a:rPr>
              <a:t>Vocabulary Review:</a:t>
            </a:r>
          </a:p>
        </p:txBody>
      </p:sp>
      <p:sp>
        <p:nvSpPr>
          <p:cNvPr id="35848" name="Text Box 8"/>
          <p:cNvSpPr txBox="1">
            <a:spLocks noChangeArrowheads="1"/>
          </p:cNvSpPr>
          <p:nvPr/>
        </p:nvSpPr>
        <p:spPr bwMode="auto">
          <a:xfrm>
            <a:off x="0" y="556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A </a:t>
            </a:r>
            <a:r>
              <a:rPr lang="en-US" altLang="en-US" sz="2800" b="1">
                <a:solidFill>
                  <a:schemeClr val="accent1"/>
                </a:solidFill>
                <a:latin typeface="Arial" charset="0"/>
              </a:rPr>
              <a:t>niche =</a:t>
            </a:r>
            <a:r>
              <a:rPr lang="en-US" altLang="en-US" sz="2800">
                <a:latin typeface="Arial" charset="0"/>
              </a:rPr>
              <a:t> </a:t>
            </a:r>
          </a:p>
        </p:txBody>
      </p:sp>
      <p:sp>
        <p:nvSpPr>
          <p:cNvPr id="35849" name="Text Box 9"/>
          <p:cNvSpPr txBox="1">
            <a:spLocks noChangeArrowheads="1"/>
          </p:cNvSpPr>
          <p:nvPr/>
        </p:nvSpPr>
        <p:spPr bwMode="auto">
          <a:xfrm>
            <a:off x="0" y="37147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A </a:t>
            </a:r>
            <a:r>
              <a:rPr lang="en-US" altLang="en-US" sz="2800" b="1">
                <a:solidFill>
                  <a:schemeClr val="accent1"/>
                </a:solidFill>
                <a:latin typeface="Arial" charset="0"/>
              </a:rPr>
              <a:t>habitat =</a:t>
            </a:r>
            <a:endParaRPr lang="en-US" altLang="en-US" sz="2800">
              <a:latin typeface="Arial" charset="0"/>
            </a:endParaRPr>
          </a:p>
        </p:txBody>
      </p:sp>
      <p:sp>
        <p:nvSpPr>
          <p:cNvPr id="35850" name="Text Box 10"/>
          <p:cNvSpPr txBox="1">
            <a:spLocks noChangeArrowheads="1"/>
          </p:cNvSpPr>
          <p:nvPr/>
        </p:nvSpPr>
        <p:spPr bwMode="auto">
          <a:xfrm>
            <a:off x="2667000" y="1023938"/>
            <a:ext cx="411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Interacting populations</a:t>
            </a:r>
          </a:p>
        </p:txBody>
      </p:sp>
      <p:sp>
        <p:nvSpPr>
          <p:cNvPr id="35851" name="Text Box 11"/>
          <p:cNvSpPr txBox="1">
            <a:spLocks noChangeArrowheads="1"/>
          </p:cNvSpPr>
          <p:nvPr/>
        </p:nvSpPr>
        <p:spPr bwMode="auto">
          <a:xfrm>
            <a:off x="2819400" y="2427288"/>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Organisms and their nonliving environment</a:t>
            </a:r>
          </a:p>
        </p:txBody>
      </p:sp>
      <p:sp>
        <p:nvSpPr>
          <p:cNvPr id="35852" name="Rectangle 12"/>
          <p:cNvSpPr>
            <a:spLocks noChangeArrowheads="1"/>
          </p:cNvSpPr>
          <p:nvPr/>
        </p:nvSpPr>
        <p:spPr bwMode="auto">
          <a:xfrm>
            <a:off x="1624013" y="5410200"/>
            <a:ext cx="4740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a:t>Organism’s habitat, way of life, and physical environment.</a:t>
            </a:r>
          </a:p>
        </p:txBody>
      </p:sp>
      <p:sp>
        <p:nvSpPr>
          <p:cNvPr id="35853" name="Rectangle 13"/>
          <p:cNvSpPr>
            <a:spLocks noChangeArrowheads="1"/>
          </p:cNvSpPr>
          <p:nvPr/>
        </p:nvSpPr>
        <p:spPr bwMode="auto">
          <a:xfrm>
            <a:off x="2160588" y="3725863"/>
            <a:ext cx="3735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a:t>where an organism lives.</a:t>
            </a:r>
            <a:endParaRPr lang="en-US" sz="2800"/>
          </a:p>
        </p:txBody>
      </p:sp>
      <p:pic>
        <p:nvPicPr>
          <p:cNvPr id="5131" name="Picture 11" descr="C:\Documents and Settings\nbenc\Local Settings\Temporary Internet Files\Content.IE5\ALABWWB5\MPj044423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0"/>
            <a:ext cx="2514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C:\Documents and Settings\nbenc\Local Settings\Temporary Internet Files\Content.IE5\ALABWWB5\MPj04383640000[1].jpg"/>
          <p:cNvPicPr>
            <a:picLocks noChangeAspect="1" noChangeArrowheads="1"/>
          </p:cNvPicPr>
          <p:nvPr/>
        </p:nvPicPr>
        <p:blipFill>
          <a:blip r:embed="rId3">
            <a:extLst>
              <a:ext uri="{28A0092B-C50C-407E-A947-70E740481C1C}">
                <a14:useLocalDpi xmlns:a14="http://schemas.microsoft.com/office/drawing/2010/main" val="0"/>
              </a:ext>
            </a:extLst>
          </a:blip>
          <a:srcRect t="9859"/>
          <a:stretch>
            <a:fillRect/>
          </a:stretch>
        </p:blipFill>
        <p:spPr bwMode="auto">
          <a:xfrm>
            <a:off x="7677150" y="1282700"/>
            <a:ext cx="143351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C:\Documents and Settings\nbenc\Local Settings\Temporary Internet Files\Content.IE5\CXCNAE83\MPj04464640000[1].jpg"/>
          <p:cNvPicPr>
            <a:picLocks noChangeAspect="1" noChangeArrowheads="1"/>
          </p:cNvPicPr>
          <p:nvPr/>
        </p:nvPicPr>
        <p:blipFill>
          <a:blip r:embed="rId4">
            <a:extLst>
              <a:ext uri="{28A0092B-C50C-407E-A947-70E740481C1C}">
                <a14:useLocalDpi xmlns:a14="http://schemas.microsoft.com/office/drawing/2010/main" val="0"/>
              </a:ext>
            </a:extLst>
          </a:blip>
          <a:srcRect l="3200" t="17778" r="5000"/>
          <a:stretch>
            <a:fillRect/>
          </a:stretch>
        </p:blipFill>
        <p:spPr bwMode="auto">
          <a:xfrm>
            <a:off x="6429375" y="5243513"/>
            <a:ext cx="21812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C:\Documents and Settings\nbenc\Local Settings\Temporary Internet Files\Content.IE5\ZO308FDH\MPj0442639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3" y="3233738"/>
            <a:ext cx="2700337"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1"/>
          <p:cNvSpPr>
            <a:spLocks noChangeArrowheads="1"/>
          </p:cNvSpPr>
          <p:nvPr/>
        </p:nvSpPr>
        <p:spPr bwMode="auto">
          <a:xfrm>
            <a:off x="0" y="0"/>
            <a:ext cx="6234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Obj. B)  Review 4 terms related to ecosystems.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ox(in)">
                                      <p:cBhvr>
                                        <p:cTn id="12" dur="500"/>
                                        <p:tgtEl>
                                          <p:spTgt spid="3584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5850"/>
                                        </p:tgtEl>
                                        <p:attrNameLst>
                                          <p:attrName>style.visibility</p:attrName>
                                        </p:attrNameLst>
                                      </p:cBhvr>
                                      <p:to>
                                        <p:strVal val="visible"/>
                                      </p:to>
                                    </p:set>
                                    <p:animEffect transition="in" filter="box(in)">
                                      <p:cBhvr>
                                        <p:cTn id="15" dur="500"/>
                                        <p:tgtEl>
                                          <p:spTgt spid="35850"/>
                                        </p:tgtEl>
                                      </p:cBhvr>
                                    </p:animEffect>
                                  </p:childTnLst>
                                </p:cTn>
                              </p:par>
                              <p:par>
                                <p:cTn id="16" presetID="2" presetClass="entr" presetSubtype="4" fill="hold" nodeType="withEffect">
                                  <p:stCondLst>
                                    <p:cond delay="0"/>
                                  </p:stCondLst>
                                  <p:childTnLst>
                                    <p:set>
                                      <p:cBhvr>
                                        <p:cTn id="17" dur="1" fill="hold">
                                          <p:stCondLst>
                                            <p:cond delay="0"/>
                                          </p:stCondLst>
                                        </p:cTn>
                                        <p:tgtEl>
                                          <p:spTgt spid="5131"/>
                                        </p:tgtEl>
                                        <p:attrNameLst>
                                          <p:attrName>style.visibility</p:attrName>
                                        </p:attrNameLst>
                                      </p:cBhvr>
                                      <p:to>
                                        <p:strVal val="visible"/>
                                      </p:to>
                                    </p:set>
                                    <p:anim calcmode="lin" valueType="num">
                                      <p:cBhvr additive="base">
                                        <p:cTn id="18" dur="500" fill="hold"/>
                                        <p:tgtEl>
                                          <p:spTgt spid="5131"/>
                                        </p:tgtEl>
                                        <p:attrNameLst>
                                          <p:attrName>ppt_x</p:attrName>
                                        </p:attrNameLst>
                                      </p:cBhvr>
                                      <p:tavLst>
                                        <p:tav tm="0">
                                          <p:val>
                                            <p:strVal val="#ppt_x"/>
                                          </p:val>
                                        </p:tav>
                                        <p:tav tm="100000">
                                          <p:val>
                                            <p:strVal val="#ppt_x"/>
                                          </p:val>
                                        </p:tav>
                                      </p:tavLst>
                                    </p:anim>
                                    <p:anim calcmode="lin" valueType="num">
                                      <p:cBhvr additive="base">
                                        <p:cTn id="19"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5843"/>
                                        </p:tgtEl>
                                        <p:attrNameLst>
                                          <p:attrName>style.visibility</p:attrName>
                                        </p:attrNameLst>
                                      </p:cBhvr>
                                      <p:to>
                                        <p:strVal val="visible"/>
                                      </p:to>
                                    </p:set>
                                    <p:animEffect transition="in" filter="blinds(horizontal)">
                                      <p:cBhvr>
                                        <p:cTn id="24" dur="500"/>
                                        <p:tgtEl>
                                          <p:spTgt spid="3584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5851"/>
                                        </p:tgtEl>
                                        <p:attrNameLst>
                                          <p:attrName>style.visibility</p:attrName>
                                        </p:attrNameLst>
                                      </p:cBhvr>
                                      <p:to>
                                        <p:strVal val="visible"/>
                                      </p:to>
                                    </p:set>
                                    <p:animEffect transition="in" filter="box(in)">
                                      <p:cBhvr>
                                        <p:cTn id="27" dur="500"/>
                                        <p:tgtEl>
                                          <p:spTgt spid="35851"/>
                                        </p:tgtEl>
                                      </p:cBhvr>
                                    </p:animEffect>
                                  </p:childTnLst>
                                </p:cTn>
                              </p:par>
                              <p:par>
                                <p:cTn id="28" presetID="2" presetClass="entr" presetSubtype="4" fill="hold" nodeType="withEffect">
                                  <p:stCondLst>
                                    <p:cond delay="0"/>
                                  </p:stCondLst>
                                  <p:childTnLst>
                                    <p:set>
                                      <p:cBhvr>
                                        <p:cTn id="29" dur="1" fill="hold">
                                          <p:stCondLst>
                                            <p:cond delay="0"/>
                                          </p:stCondLst>
                                        </p:cTn>
                                        <p:tgtEl>
                                          <p:spTgt spid="5132"/>
                                        </p:tgtEl>
                                        <p:attrNameLst>
                                          <p:attrName>style.visibility</p:attrName>
                                        </p:attrNameLst>
                                      </p:cBhvr>
                                      <p:to>
                                        <p:strVal val="visible"/>
                                      </p:to>
                                    </p:set>
                                    <p:anim calcmode="lin" valueType="num">
                                      <p:cBhvr additive="base">
                                        <p:cTn id="30" dur="500" fill="hold"/>
                                        <p:tgtEl>
                                          <p:spTgt spid="5132"/>
                                        </p:tgtEl>
                                        <p:attrNameLst>
                                          <p:attrName>ppt_x</p:attrName>
                                        </p:attrNameLst>
                                      </p:cBhvr>
                                      <p:tavLst>
                                        <p:tav tm="0">
                                          <p:val>
                                            <p:strVal val="#ppt_x"/>
                                          </p:val>
                                        </p:tav>
                                        <p:tav tm="100000">
                                          <p:val>
                                            <p:strVal val="#ppt_x"/>
                                          </p:val>
                                        </p:tav>
                                      </p:tavLst>
                                    </p:anim>
                                    <p:anim calcmode="lin" valueType="num">
                                      <p:cBhvr additive="base">
                                        <p:cTn id="31"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5849"/>
                                        </p:tgtEl>
                                        <p:attrNameLst>
                                          <p:attrName>style.visibility</p:attrName>
                                        </p:attrNameLst>
                                      </p:cBhvr>
                                      <p:to>
                                        <p:strVal val="visible"/>
                                      </p:to>
                                    </p:set>
                                    <p:animEffect transition="in" filter="dissolve">
                                      <p:cBhvr>
                                        <p:cTn id="36" dur="500"/>
                                        <p:tgtEl>
                                          <p:spTgt spid="3584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5853"/>
                                        </p:tgtEl>
                                        <p:attrNameLst>
                                          <p:attrName>style.visibility</p:attrName>
                                        </p:attrNameLst>
                                      </p:cBhvr>
                                      <p:to>
                                        <p:strVal val="visible"/>
                                      </p:to>
                                    </p:set>
                                    <p:animEffect transition="in" filter="box(in)">
                                      <p:cBhvr>
                                        <p:cTn id="39" dur="500"/>
                                        <p:tgtEl>
                                          <p:spTgt spid="35853"/>
                                        </p:tgtEl>
                                      </p:cBhvr>
                                    </p:animEffect>
                                  </p:childTnLst>
                                </p:cTn>
                              </p:par>
                              <p:par>
                                <p:cTn id="40" presetID="16" presetClass="entr" presetSubtype="21" fill="hold" nodeType="withEffect">
                                  <p:stCondLst>
                                    <p:cond delay="0"/>
                                  </p:stCondLst>
                                  <p:childTnLst>
                                    <p:set>
                                      <p:cBhvr>
                                        <p:cTn id="41" dur="1" fill="hold">
                                          <p:stCondLst>
                                            <p:cond delay="0"/>
                                          </p:stCondLst>
                                        </p:cTn>
                                        <p:tgtEl>
                                          <p:spTgt spid="5134"/>
                                        </p:tgtEl>
                                        <p:attrNameLst>
                                          <p:attrName>style.visibility</p:attrName>
                                        </p:attrNameLst>
                                      </p:cBhvr>
                                      <p:to>
                                        <p:strVal val="visible"/>
                                      </p:to>
                                    </p:set>
                                    <p:animEffect transition="in" filter="barn(inVertical)">
                                      <p:cBhvr>
                                        <p:cTn id="42" dur="500"/>
                                        <p:tgtEl>
                                          <p:spTgt spid="51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5848"/>
                                        </p:tgtEl>
                                        <p:attrNameLst>
                                          <p:attrName>style.visibility</p:attrName>
                                        </p:attrNameLst>
                                      </p:cBhvr>
                                      <p:to>
                                        <p:strVal val="visible"/>
                                      </p:to>
                                    </p:set>
                                    <p:animEffect transition="in" filter="checkerboard(across)">
                                      <p:cBhvr>
                                        <p:cTn id="47" dur="500"/>
                                        <p:tgtEl>
                                          <p:spTgt spid="35848"/>
                                        </p:tgtEl>
                                      </p:cBhvr>
                                    </p:animEffect>
                                  </p:childTnLst>
                                </p:cTn>
                              </p:par>
                              <p:par>
                                <p:cTn id="48" presetID="4" presetClass="entr" presetSubtype="16" fill="hold" nodeType="withEffect">
                                  <p:stCondLst>
                                    <p:cond delay="0"/>
                                  </p:stCondLst>
                                  <p:childTnLst>
                                    <p:set>
                                      <p:cBhvr>
                                        <p:cTn id="49" dur="1" fill="hold">
                                          <p:stCondLst>
                                            <p:cond delay="0"/>
                                          </p:stCondLst>
                                        </p:cTn>
                                        <p:tgtEl>
                                          <p:spTgt spid="35852">
                                            <p:txEl>
                                              <p:pRg st="0" end="0"/>
                                            </p:txEl>
                                          </p:spTgt>
                                        </p:tgtEl>
                                        <p:attrNameLst>
                                          <p:attrName>style.visibility</p:attrName>
                                        </p:attrNameLst>
                                      </p:cBhvr>
                                      <p:to>
                                        <p:strVal val="visible"/>
                                      </p:to>
                                    </p:set>
                                    <p:animEffect transition="in" filter="box(in)">
                                      <p:cBhvr>
                                        <p:cTn id="50" dur="500"/>
                                        <p:tgtEl>
                                          <p:spTgt spid="35852">
                                            <p:txEl>
                                              <p:pRg st="0" end="0"/>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5133"/>
                                        </p:tgtEl>
                                        <p:attrNameLst>
                                          <p:attrName>style.visibility</p:attrName>
                                        </p:attrNameLst>
                                      </p:cBhvr>
                                      <p:to>
                                        <p:strVal val="visible"/>
                                      </p:to>
                                    </p:set>
                                    <p:animEffect transition="in" filter="circle(in)">
                                      <p:cBhvr>
                                        <p:cTn id="53"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P spid="35847" grpId="0" animBg="1"/>
      <p:bldP spid="35848" grpId="0"/>
      <p:bldP spid="35849" grpId="0"/>
      <p:bldP spid="35850" grpId="0"/>
      <p:bldP spid="35851" grpId="0"/>
      <p:bldP spid="358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601075" cy="609600"/>
          </a:xfrm>
        </p:spPr>
        <p:txBody>
          <a:bodyPr/>
          <a:lstStyle/>
          <a:p>
            <a:r>
              <a:rPr lang="en-US" sz="3200" smtClean="0"/>
              <a:t>Obj. C)  Define niche and Describe your Niche.</a:t>
            </a:r>
          </a:p>
        </p:txBody>
      </p:sp>
      <p:sp>
        <p:nvSpPr>
          <p:cNvPr id="19459" name="Text Box 3"/>
          <p:cNvSpPr txBox="1">
            <a:spLocks noChangeArrowheads="1"/>
          </p:cNvSpPr>
          <p:nvPr/>
        </p:nvSpPr>
        <p:spPr bwMode="auto">
          <a:xfrm>
            <a:off x="228600" y="990600"/>
            <a:ext cx="8001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cs typeface="Times" charset="0"/>
              </a:rPr>
              <a:t>This encompasses all the aspects of an organism’s way of life. It includes:</a:t>
            </a:r>
          </a:p>
          <a:p>
            <a:pPr lvl="2">
              <a:spcBef>
                <a:spcPct val="50000"/>
              </a:spcBef>
              <a:buFontTx/>
              <a:buChar char="•"/>
            </a:pPr>
            <a:r>
              <a:rPr lang="en-US" altLang="en-US" sz="2800">
                <a:cs typeface="Times" charset="0"/>
              </a:rPr>
              <a:t> the physical home or habitat</a:t>
            </a:r>
          </a:p>
          <a:p>
            <a:pPr lvl="2">
              <a:spcBef>
                <a:spcPct val="50000"/>
              </a:spcBef>
              <a:buFontTx/>
              <a:buChar char="•"/>
            </a:pPr>
            <a:r>
              <a:rPr lang="en-US" altLang="en-US" sz="2800">
                <a:cs typeface="Times" charset="0"/>
              </a:rPr>
              <a:t>all the physical factors like temperature, pH, type of soil, etc.</a:t>
            </a:r>
          </a:p>
          <a:p>
            <a:pPr lvl="2">
              <a:spcBef>
                <a:spcPct val="50000"/>
              </a:spcBef>
              <a:buFontTx/>
              <a:buChar char="•"/>
            </a:pPr>
            <a:r>
              <a:rPr lang="en-US" altLang="en-US" sz="2800">
                <a:cs typeface="Times" charset="0"/>
              </a:rPr>
              <a:t>how the organism obtains its energy</a:t>
            </a:r>
          </a:p>
          <a:p>
            <a:pPr lvl="2">
              <a:spcBef>
                <a:spcPct val="50000"/>
              </a:spcBef>
              <a:buFontTx/>
              <a:buChar char="•"/>
            </a:pPr>
            <a:r>
              <a:rPr lang="en-US" altLang="en-US" sz="2800">
                <a:cs typeface="Times" charset="0"/>
              </a:rPr>
              <a:t>its predators, prey and interactions with other organisms.</a:t>
            </a:r>
          </a:p>
          <a:p>
            <a:pPr lvl="2">
              <a:spcBef>
                <a:spcPct val="50000"/>
              </a:spcBef>
            </a:pPr>
            <a:r>
              <a:rPr lang="en-US" altLang="en-US" sz="2800">
                <a:cs typeface="Times" charset="0"/>
              </a:rPr>
              <a:t>It is the organism’s job</a:t>
            </a:r>
          </a:p>
          <a:p>
            <a:pPr lvl="2">
              <a:spcBef>
                <a:spcPct val="50000"/>
              </a:spcBef>
            </a:pPr>
            <a:r>
              <a:rPr lang="en-US" altLang="en-US" sz="2800">
                <a:cs typeface="Times" charset="0"/>
              </a:rPr>
              <a:t>What is your niche?</a:t>
            </a:r>
          </a:p>
        </p:txBody>
      </p:sp>
      <p:pic>
        <p:nvPicPr>
          <p:cNvPr id="6148" name="Picture 4" descr="C:\Documents and Settings\nbenc\Local Settings\Temporary Internet Files\Content.IE5\ZO308FDH\MPj0438716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0"/>
            <a:ext cx="18954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Documents and Settings\nbenc\Local Settings\Temporary Internet Files\Content.IE5\ZO308FDH\MPj0444438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48000"/>
            <a:ext cx="101441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Documents and Settings\nbenc\Local Settings\Temporary Internet Files\Content.IE5\LE8V8B6I\MPj044417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5257800"/>
            <a:ext cx="24050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C:\Documents and Settings\nbenc\Local Settings\Temporary Internet Files\Content.IE5\CXCNAE83\MPj0446464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181600"/>
            <a:ext cx="2070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1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box(in)">
                                      <p:cBhvr>
                                        <p:cTn id="20" dur="500"/>
                                        <p:tgtEl>
                                          <p:spTgt spid="61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Effect transition="in" filter="dissolve">
                                      <p:cBhvr>
                                        <p:cTn id="25" dur="500"/>
                                        <p:tgtEl>
                                          <p:spTgt spid="19459">
                                            <p:txEl>
                                              <p:pRg st="2" end="2"/>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checkerboard(across)">
                                      <p:cBhvr>
                                        <p:cTn id="28" dur="500"/>
                                        <p:tgtEl>
                                          <p:spTgt spid="61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Effect transition="in" filter="dissolve">
                                      <p:cBhvr>
                                        <p:cTn id="33" dur="500"/>
                                        <p:tgtEl>
                                          <p:spTgt spid="19459">
                                            <p:txEl>
                                              <p:pRg st="3" end="3"/>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6150"/>
                                        </p:tgtEl>
                                        <p:attrNameLst>
                                          <p:attrName>style.visibility</p:attrName>
                                        </p:attrNameLst>
                                      </p:cBhvr>
                                      <p:to>
                                        <p:strVal val="visible"/>
                                      </p:to>
                                    </p:set>
                                    <p:animEffect transition="in" filter="wedge">
                                      <p:cBhvr>
                                        <p:cTn id="36" dur="500"/>
                                        <p:tgtEl>
                                          <p:spTgt spid="61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9459">
                                            <p:txEl>
                                              <p:pRg st="4" end="4"/>
                                            </p:txEl>
                                          </p:spTgt>
                                        </p:tgtEl>
                                        <p:attrNameLst>
                                          <p:attrName>style.visibility</p:attrName>
                                        </p:attrNameLst>
                                      </p:cBhvr>
                                      <p:to>
                                        <p:strVal val="visible"/>
                                      </p:to>
                                    </p:set>
                                    <p:animEffect transition="in" filter="dissolve">
                                      <p:cBhvr>
                                        <p:cTn id="41" dur="500"/>
                                        <p:tgtEl>
                                          <p:spTgt spid="19459">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9459">
                                            <p:txEl>
                                              <p:pRg st="5" end="5"/>
                                            </p:txEl>
                                          </p:spTgt>
                                        </p:tgtEl>
                                        <p:attrNameLst>
                                          <p:attrName>style.visibility</p:attrName>
                                        </p:attrNameLst>
                                      </p:cBhvr>
                                      <p:to>
                                        <p:strVal val="visible"/>
                                      </p:to>
                                    </p:set>
                                    <p:animEffect transition="in" filter="dissolve">
                                      <p:cBhvr>
                                        <p:cTn id="46" dur="500"/>
                                        <p:tgtEl>
                                          <p:spTgt spid="19459">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9459">
                                            <p:txEl>
                                              <p:pRg st="6" end="6"/>
                                            </p:txEl>
                                          </p:spTgt>
                                        </p:tgtEl>
                                        <p:attrNameLst>
                                          <p:attrName>style.visibility</p:attrName>
                                        </p:attrNameLst>
                                      </p:cBhvr>
                                      <p:to>
                                        <p:strVal val="visible"/>
                                      </p:to>
                                    </p:set>
                                    <p:animEffect transition="in" filter="dissolve">
                                      <p:cBhvr>
                                        <p:cTn id="51" dur="500"/>
                                        <p:tgtEl>
                                          <p:spTgt spid="19459">
                                            <p:txEl>
                                              <p:pRg st="6" end="6"/>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6151"/>
                                        </p:tgtEl>
                                        <p:attrNameLst>
                                          <p:attrName>style.visibility</p:attrName>
                                        </p:attrNameLst>
                                      </p:cBhvr>
                                      <p:to>
                                        <p:strVal val="visible"/>
                                      </p:to>
                                    </p:set>
                                    <p:animEffect transition="in" filter="blinds(horizontal)">
                                      <p:cBhvr>
                                        <p:cTn id="54"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 y="228600"/>
            <a:ext cx="8839200" cy="1143000"/>
          </a:xfrm>
        </p:spPr>
        <p:txBody>
          <a:bodyPr/>
          <a:lstStyle/>
          <a:p>
            <a:r>
              <a:rPr lang="en-US" sz="3200" smtClean="0"/>
              <a:t>D) List the three types of community interactions and relate them to something familiar.</a:t>
            </a:r>
            <a:br>
              <a:rPr lang="en-US" sz="3200" smtClean="0"/>
            </a:br>
            <a:endParaRPr lang="en-US" sz="3200" smtClean="0"/>
          </a:p>
        </p:txBody>
      </p:sp>
      <p:sp>
        <p:nvSpPr>
          <p:cNvPr id="47107" name="Rectangle 3"/>
          <p:cNvSpPr>
            <a:spLocks noGrp="1" noChangeArrowheads="1"/>
          </p:cNvSpPr>
          <p:nvPr>
            <p:ph type="body" idx="1"/>
          </p:nvPr>
        </p:nvSpPr>
        <p:spPr/>
        <p:txBody>
          <a:bodyPr/>
          <a:lstStyle/>
          <a:p>
            <a:r>
              <a:rPr lang="en-US" sz="4400" smtClean="0"/>
              <a:t>1.  Competition</a:t>
            </a:r>
          </a:p>
          <a:p>
            <a:r>
              <a:rPr lang="en-US" sz="4400" smtClean="0"/>
              <a:t>2.  Predation</a:t>
            </a:r>
          </a:p>
          <a:p>
            <a:r>
              <a:rPr lang="en-US" sz="4400" smtClean="0"/>
              <a:t>3.  Symbiosis</a:t>
            </a:r>
          </a:p>
        </p:txBody>
      </p:sp>
      <p:pic>
        <p:nvPicPr>
          <p:cNvPr id="47108" name="Picture 4" descr="MPj043176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38600"/>
            <a:ext cx="30480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MPj04331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5052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parasit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343400"/>
            <a:ext cx="22653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1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additive="base">
                                        <p:cTn id="12" dur="500" fill="hold"/>
                                        <p:tgtEl>
                                          <p:spTgt spid="47110"/>
                                        </p:tgtEl>
                                        <p:attrNameLst>
                                          <p:attrName>ppt_x</p:attrName>
                                        </p:attrNameLst>
                                      </p:cBhvr>
                                      <p:tavLst>
                                        <p:tav tm="0">
                                          <p:val>
                                            <p:strVal val="#ppt_x"/>
                                          </p:val>
                                        </p:tav>
                                        <p:tav tm="100000">
                                          <p:val>
                                            <p:strVal val="#ppt_x"/>
                                          </p:val>
                                        </p:tav>
                                      </p:tavLst>
                                    </p:anim>
                                    <p:anim calcmode="lin" valueType="num">
                                      <p:cBhvr additive="base">
                                        <p:cTn id="13"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47107">
                                            <p:txEl>
                                              <p:pRg st="0" end="0"/>
                                            </p:txEl>
                                          </p:spTgt>
                                        </p:tgtEl>
                                        <p:attrNameLst>
                                          <p:attrName>style.visibility</p:attrName>
                                        </p:attrNameLst>
                                      </p:cBhvr>
                                      <p:to>
                                        <p:strVal val="visible"/>
                                      </p:to>
                                    </p:set>
                                    <p:animEffect transition="in" filter="fade">
                                      <p:cBhvr>
                                        <p:cTn id="18" dur="500"/>
                                        <p:tgtEl>
                                          <p:spTgt spid="47107">
                                            <p:txEl>
                                              <p:pRg st="0" end="0"/>
                                            </p:txEl>
                                          </p:spTgt>
                                        </p:tgtEl>
                                      </p:cBhvr>
                                    </p:animEffect>
                                    <p:anim calcmode="lin" valueType="num">
                                      <p:cBhvr>
                                        <p:cTn id="19" dur="500" fill="hold"/>
                                        <p:tgtEl>
                                          <p:spTgt spid="47107">
                                            <p:txEl>
                                              <p:pRg st="0" end="0"/>
                                            </p:txEl>
                                          </p:spTgt>
                                        </p:tgtEl>
                                        <p:attrNameLst>
                                          <p:attrName>ppt_w</p:attrName>
                                        </p:attrNameLst>
                                      </p:cBhvr>
                                      <p:tavLst>
                                        <p:tav tm="0" fmla="#ppt_w*sin(2.5*pi*$)">
                                          <p:val>
                                            <p:fltVal val="0"/>
                                          </p:val>
                                        </p:tav>
                                        <p:tav tm="100000">
                                          <p:val>
                                            <p:fltVal val="1"/>
                                          </p:val>
                                        </p:tav>
                                      </p:tavLst>
                                    </p:anim>
                                    <p:anim calcmode="lin" valueType="num">
                                      <p:cBhvr>
                                        <p:cTn id="20" dur="500" fill="hold"/>
                                        <p:tgtEl>
                                          <p:spTgt spid="471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additive="base">
                                        <p:cTn id="25" dur="500" fill="hold"/>
                                        <p:tgtEl>
                                          <p:spTgt spid="47108"/>
                                        </p:tgtEl>
                                        <p:attrNameLst>
                                          <p:attrName>ppt_x</p:attrName>
                                        </p:attrNameLst>
                                      </p:cBhvr>
                                      <p:tavLst>
                                        <p:tav tm="0">
                                          <p:val>
                                            <p:strVal val="0-#ppt_w/2"/>
                                          </p:val>
                                        </p:tav>
                                        <p:tav tm="100000">
                                          <p:val>
                                            <p:strVal val="#ppt_x"/>
                                          </p:val>
                                        </p:tav>
                                      </p:tavLst>
                                    </p:anim>
                                    <p:anim calcmode="lin" valueType="num">
                                      <p:cBhvr additive="base">
                                        <p:cTn id="26" dur="500" fill="hold"/>
                                        <p:tgtEl>
                                          <p:spTgt spid="4710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nodeType="clickEffect">
                                  <p:stCondLst>
                                    <p:cond delay="0"/>
                                  </p:stCondLst>
                                  <p:iterate type="lt">
                                    <p:tmPct val="10000"/>
                                  </p:iterate>
                                  <p:childTnLst>
                                    <p:set>
                                      <p:cBhvr>
                                        <p:cTn id="30" dur="1" fill="hold">
                                          <p:stCondLst>
                                            <p:cond delay="0"/>
                                          </p:stCondLst>
                                        </p:cTn>
                                        <p:tgtEl>
                                          <p:spTgt spid="47107">
                                            <p:txEl>
                                              <p:pRg st="1" end="1"/>
                                            </p:txEl>
                                          </p:spTgt>
                                        </p:tgtEl>
                                        <p:attrNameLst>
                                          <p:attrName>style.visibility</p:attrName>
                                        </p:attrNameLst>
                                      </p:cBhvr>
                                      <p:to>
                                        <p:strVal val="visible"/>
                                      </p:to>
                                    </p:set>
                                    <p:animEffect transition="in" filter="fade">
                                      <p:cBhvr>
                                        <p:cTn id="31" dur="500"/>
                                        <p:tgtEl>
                                          <p:spTgt spid="47107">
                                            <p:txEl>
                                              <p:pRg st="1" end="1"/>
                                            </p:txEl>
                                          </p:spTgt>
                                        </p:tgtEl>
                                      </p:cBhvr>
                                    </p:animEffect>
                                    <p:anim calcmode="lin" valueType="num">
                                      <p:cBhvr>
                                        <p:cTn id="32" dur="500" fill="hold"/>
                                        <p:tgtEl>
                                          <p:spTgt spid="47107">
                                            <p:txEl>
                                              <p:pRg st="1" end="1"/>
                                            </p:txEl>
                                          </p:spTgt>
                                        </p:tgtEl>
                                        <p:attrNameLst>
                                          <p:attrName>ppt_w</p:attrName>
                                        </p:attrNameLst>
                                      </p:cBhvr>
                                      <p:tavLst>
                                        <p:tav tm="0" fmla="#ppt_w*sin(2.5*pi*$)">
                                          <p:val>
                                            <p:fltVal val="0"/>
                                          </p:val>
                                        </p:tav>
                                        <p:tav tm="100000">
                                          <p:val>
                                            <p:fltVal val="1"/>
                                          </p:val>
                                        </p:tav>
                                      </p:tavLst>
                                    </p:anim>
                                    <p:anim calcmode="lin" valueType="num">
                                      <p:cBhvr>
                                        <p:cTn id="33" dur="500" fill="hold"/>
                                        <p:tgtEl>
                                          <p:spTgt spid="471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nodeType="clickEffect">
                                  <p:stCondLst>
                                    <p:cond delay="0"/>
                                  </p:stCondLst>
                                  <p:childTnLst>
                                    <p:set>
                                      <p:cBhvr>
                                        <p:cTn id="37" dur="1" fill="hold">
                                          <p:stCondLst>
                                            <p:cond delay="0"/>
                                          </p:stCondLst>
                                        </p:cTn>
                                        <p:tgtEl>
                                          <p:spTgt spid="47111"/>
                                        </p:tgtEl>
                                        <p:attrNameLst>
                                          <p:attrName>style.visibility</p:attrName>
                                        </p:attrNameLst>
                                      </p:cBhvr>
                                      <p:to>
                                        <p:strVal val="visible"/>
                                      </p:to>
                                    </p:set>
                                    <p:anim calcmode="lin" valueType="num">
                                      <p:cBhvr additive="base">
                                        <p:cTn id="38" dur="500" fill="hold"/>
                                        <p:tgtEl>
                                          <p:spTgt spid="47111"/>
                                        </p:tgtEl>
                                        <p:attrNameLst>
                                          <p:attrName>ppt_x</p:attrName>
                                        </p:attrNameLst>
                                      </p:cBhvr>
                                      <p:tavLst>
                                        <p:tav tm="0">
                                          <p:val>
                                            <p:strVal val="#ppt_x"/>
                                          </p:val>
                                        </p:tav>
                                        <p:tav tm="100000">
                                          <p:val>
                                            <p:strVal val="#ppt_x"/>
                                          </p:val>
                                        </p:tav>
                                      </p:tavLst>
                                    </p:anim>
                                    <p:anim calcmode="lin" valueType="num">
                                      <p:cBhvr additive="base">
                                        <p:cTn id="39" dur="500" fill="hold"/>
                                        <p:tgtEl>
                                          <p:spTgt spid="47111"/>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5" presetClass="entr" presetSubtype="0" fill="hold" nodeType="clickEffect">
                                  <p:stCondLst>
                                    <p:cond delay="0"/>
                                  </p:stCondLst>
                                  <p:iterate type="lt">
                                    <p:tmPct val="10000"/>
                                  </p:iterate>
                                  <p:childTnLst>
                                    <p:set>
                                      <p:cBhvr>
                                        <p:cTn id="43" dur="1" fill="hold">
                                          <p:stCondLst>
                                            <p:cond delay="0"/>
                                          </p:stCondLst>
                                        </p:cTn>
                                        <p:tgtEl>
                                          <p:spTgt spid="47107">
                                            <p:txEl>
                                              <p:pRg st="2" end="2"/>
                                            </p:txEl>
                                          </p:spTgt>
                                        </p:tgtEl>
                                        <p:attrNameLst>
                                          <p:attrName>style.visibility</p:attrName>
                                        </p:attrNameLst>
                                      </p:cBhvr>
                                      <p:to>
                                        <p:strVal val="visible"/>
                                      </p:to>
                                    </p:set>
                                    <p:animEffect transition="in" filter="fade">
                                      <p:cBhvr>
                                        <p:cTn id="44" dur="500"/>
                                        <p:tgtEl>
                                          <p:spTgt spid="47107">
                                            <p:txEl>
                                              <p:pRg st="2" end="2"/>
                                            </p:txEl>
                                          </p:spTgt>
                                        </p:tgtEl>
                                      </p:cBhvr>
                                    </p:animEffect>
                                    <p:anim calcmode="lin" valueType="num">
                                      <p:cBhvr>
                                        <p:cTn id="45" dur="500" fill="hold"/>
                                        <p:tgtEl>
                                          <p:spTgt spid="47107">
                                            <p:txEl>
                                              <p:pRg st="2" end="2"/>
                                            </p:txEl>
                                          </p:spTgt>
                                        </p:tgtEl>
                                        <p:attrNameLst>
                                          <p:attrName>ppt_w</p:attrName>
                                        </p:attrNameLst>
                                      </p:cBhvr>
                                      <p:tavLst>
                                        <p:tav tm="0" fmla="#ppt_w*sin(2.5*pi*$)">
                                          <p:val>
                                            <p:fltVal val="0"/>
                                          </p:val>
                                        </p:tav>
                                        <p:tav tm="100000">
                                          <p:val>
                                            <p:fltVal val="1"/>
                                          </p:val>
                                        </p:tav>
                                      </p:tavLst>
                                    </p:anim>
                                    <p:anim calcmode="lin" valueType="num">
                                      <p:cBhvr>
                                        <p:cTn id="46" dur="500" fill="hold"/>
                                        <p:tgtEl>
                                          <p:spTgt spid="4710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050"/>
          <p:cNvSpPr txBox="1">
            <a:spLocks noChangeArrowheads="1"/>
          </p:cNvSpPr>
          <p:nvPr/>
        </p:nvSpPr>
        <p:spPr bwMode="auto">
          <a:xfrm>
            <a:off x="0" y="161925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a:latin typeface="Arial" charset="0"/>
              </a:rPr>
              <a:t>When populations interact, they influence each other’s ability to survive and reproduce.</a:t>
            </a:r>
          </a:p>
          <a:p>
            <a:pPr>
              <a:spcBef>
                <a:spcPct val="50000"/>
              </a:spcBef>
            </a:pPr>
            <a:r>
              <a:rPr lang="en-US" altLang="en-US">
                <a:latin typeface="Arial" charset="0"/>
              </a:rPr>
              <a:t>They are agents of Natural Selection = competition.</a:t>
            </a:r>
          </a:p>
        </p:txBody>
      </p:sp>
      <p:sp>
        <p:nvSpPr>
          <p:cNvPr id="9219" name="Text Box 2051"/>
          <p:cNvSpPr txBox="1">
            <a:spLocks noChangeArrowheads="1"/>
          </p:cNvSpPr>
          <p:nvPr/>
        </p:nvSpPr>
        <p:spPr bwMode="auto">
          <a:xfrm>
            <a:off x="-11113" y="1100138"/>
            <a:ext cx="8686801" cy="519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b="1">
                <a:solidFill>
                  <a:srgbClr val="FF0000"/>
                </a:solidFill>
                <a:latin typeface="Arial" charset="0"/>
              </a:rPr>
              <a:t>Community Interaction #1 = Competition</a:t>
            </a:r>
          </a:p>
        </p:txBody>
      </p:sp>
      <p:sp>
        <p:nvSpPr>
          <p:cNvPr id="37894" name="Text Box 2054"/>
          <p:cNvSpPr txBox="1">
            <a:spLocks noChangeArrowheads="1"/>
          </p:cNvSpPr>
          <p:nvPr/>
        </p:nvSpPr>
        <p:spPr bwMode="auto">
          <a:xfrm>
            <a:off x="0" y="2989263"/>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altLang="en-US" sz="2800">
                <a:latin typeface="Arial" charset="0"/>
              </a:rPr>
              <a:t>No two species occupy the exact same </a:t>
            </a:r>
            <a:r>
              <a:rPr lang="en-US" altLang="en-US" sz="2800" b="1">
                <a:solidFill>
                  <a:schemeClr val="tx2"/>
                </a:solidFill>
                <a:latin typeface="Arial" charset="0"/>
              </a:rPr>
              <a:t>niche</a:t>
            </a:r>
            <a:r>
              <a:rPr lang="en-US" altLang="en-US" sz="2800">
                <a:latin typeface="Arial" charset="0"/>
              </a:rPr>
              <a:t>. </a:t>
            </a:r>
          </a:p>
        </p:txBody>
      </p:sp>
      <p:sp>
        <p:nvSpPr>
          <p:cNvPr id="37895" name="Rectangle 2055"/>
          <p:cNvSpPr>
            <a:spLocks noChangeArrowheads="1"/>
          </p:cNvSpPr>
          <p:nvPr/>
        </p:nvSpPr>
        <p:spPr bwMode="auto">
          <a:xfrm>
            <a:off x="0" y="3408363"/>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b="1">
                <a:solidFill>
                  <a:schemeClr val="tx2"/>
                </a:solidFill>
                <a:latin typeface="Arial" charset="0"/>
              </a:rPr>
              <a:t>Competitive exclusion principle</a:t>
            </a:r>
            <a:r>
              <a:rPr lang="en-US" altLang="en-US">
                <a:solidFill>
                  <a:schemeClr val="tx2"/>
                </a:solidFill>
                <a:latin typeface="Arial" charset="0"/>
              </a:rPr>
              <a:t> </a:t>
            </a:r>
            <a:r>
              <a:rPr lang="en-US" altLang="en-US">
                <a:latin typeface="Arial" charset="0"/>
              </a:rPr>
              <a:t>= two species with the same niche will compete until one species is killed off. </a:t>
            </a:r>
          </a:p>
        </p:txBody>
      </p:sp>
      <p:pic>
        <p:nvPicPr>
          <p:cNvPr id="37896" name="Picture 20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238625"/>
            <a:ext cx="5562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
          <p:cNvSpPr>
            <a:spLocks noChangeArrowheads="1"/>
          </p:cNvSpPr>
          <p:nvPr/>
        </p:nvSpPr>
        <p:spPr bwMode="auto">
          <a:xfrm>
            <a:off x="152400" y="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 List the three types of community interactions and relate them to something familiar.</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wipe(left)">
                                      <p:cBhvr>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4">
                                            <p:txEl>
                                              <p:pRg st="0" end="0"/>
                                            </p:txEl>
                                          </p:spTgt>
                                        </p:tgtEl>
                                        <p:attrNameLst>
                                          <p:attrName>style.visibility</p:attrName>
                                        </p:attrNameLst>
                                      </p:cBhvr>
                                      <p:to>
                                        <p:strVal val="visible"/>
                                      </p:to>
                                    </p:set>
                                    <p:animEffect transition="in" filter="wipe(left)">
                                      <p:cBhvr>
                                        <p:cTn id="17" dur="500"/>
                                        <p:tgtEl>
                                          <p:spTgt spid="3789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5"/>
                                        </p:tgtEl>
                                        <p:attrNameLst>
                                          <p:attrName>style.visibility</p:attrName>
                                        </p:attrNameLst>
                                      </p:cBhvr>
                                      <p:to>
                                        <p:strVal val="visible"/>
                                      </p:to>
                                    </p:set>
                                    <p:animEffect transition="in" filter="diamond(in)">
                                      <p:cBhvr>
                                        <p:cTn id="22" dur="1000"/>
                                        <p:tgtEl>
                                          <p:spTgt spid="37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dissolve">
                                      <p:cBhvr>
                                        <p:cTn id="27"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37894" grpId="0" build="p" autoUpdateAnimBg="0"/>
      <p:bldP spid="378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altLang="en-US" smtClean="0"/>
              <a:t>Seashore Gastropod Competition</a:t>
            </a:r>
          </a:p>
        </p:txBody>
      </p:sp>
      <p:sp>
        <p:nvSpPr>
          <p:cNvPr id="10243" name="Text Box 5"/>
          <p:cNvSpPr txBox="1">
            <a:spLocks noChangeArrowheads="1"/>
          </p:cNvSpPr>
          <p:nvPr/>
        </p:nvSpPr>
        <p:spPr bwMode="auto">
          <a:xfrm>
            <a:off x="533400" y="1219200"/>
            <a:ext cx="4648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t>Snails of the intertidal zone will eat algae. Niches overlap but they are never the same. Rough periwinkles are able to live high in the “splash zone” avoiding direct competition with common periwinkles and predation by crabs. </a:t>
            </a:r>
          </a:p>
          <a:p>
            <a:endParaRPr lang="en-US" altLang="en-US" b="1"/>
          </a:p>
          <a:p>
            <a:r>
              <a:rPr lang="en-US" altLang="en-US" b="1"/>
              <a:t>Both periwinkles can be observed in the same location ---------------&gt;</a:t>
            </a:r>
          </a:p>
          <a:p>
            <a:r>
              <a:rPr lang="en-US" altLang="en-US" b="1"/>
              <a:t>Common periwinkles prefer the lower portions of the seashore.</a:t>
            </a: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28194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8100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languidpuppy:Microsoft Office 98:Templates:Blank Presentation</Template>
  <TotalTime>9314</TotalTime>
  <Words>851</Words>
  <Application>Microsoft Office PowerPoint</Application>
  <PresentationFormat>On-screen Show (4:3)</PresentationFormat>
  <Paragraphs>117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Start-up for 5/1/14</vt:lpstr>
      <vt:lpstr>4-2 What shapes an ecosystem? Pages 90-97</vt:lpstr>
      <vt:lpstr>PowerPoint Presentation</vt:lpstr>
      <vt:lpstr>Biotic factors – living organisms Abiotic – non living organisms</vt:lpstr>
      <vt:lpstr>PowerPoint Presentation</vt:lpstr>
      <vt:lpstr>Obj. C)  Define niche and Describe your Niche.</vt:lpstr>
      <vt:lpstr>D) List the three types of community interactions and relate them to something familiar. </vt:lpstr>
      <vt:lpstr>PowerPoint Presentation</vt:lpstr>
      <vt:lpstr>Seashore Gastropod Competition</vt:lpstr>
      <vt:lpstr>Barnacle Competition</vt:lpstr>
      <vt:lpstr>Interaction #2 Predation </vt:lpstr>
      <vt:lpstr>Predator-Prey population trends</vt:lpstr>
      <vt:lpstr>Interaction #3 – Symbiosis</vt:lpstr>
      <vt:lpstr>Parasitism</vt:lpstr>
      <vt:lpstr>Mutualism</vt:lpstr>
      <vt:lpstr>PowerPoint Presentation</vt:lpstr>
      <vt:lpstr>Succession – change in a community</vt:lpstr>
      <vt:lpstr>Meadow Succession Lake  Meadow  Forest</vt:lpstr>
      <vt:lpstr>PowerPoint Presentation</vt:lpstr>
      <vt:lpstr>PowerPoint Presentation</vt:lpstr>
      <vt:lpstr>PowerPoint Presentation</vt:lpstr>
    </vt:vector>
  </TitlesOfParts>
  <Company>Menlo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Interactions</dc:title>
  <dc:creator>Menlo</dc:creator>
  <cp:lastModifiedBy>Golden Valley High School</cp:lastModifiedBy>
  <cp:revision>196</cp:revision>
  <dcterms:created xsi:type="dcterms:W3CDTF">1999-12-01T23:19:42Z</dcterms:created>
  <dcterms:modified xsi:type="dcterms:W3CDTF">2014-05-02T20:55:25Z</dcterms:modified>
</cp:coreProperties>
</file>