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9" r:id="rId4"/>
    <p:sldId id="276" r:id="rId5"/>
    <p:sldId id="284" r:id="rId6"/>
    <p:sldId id="277" r:id="rId7"/>
    <p:sldId id="278" r:id="rId8"/>
    <p:sldId id="283" r:id="rId9"/>
    <p:sldId id="279" r:id="rId10"/>
    <p:sldId id="280" r:id="rId11"/>
    <p:sldId id="281" r:id="rId12"/>
    <p:sldId id="282" r:id="rId13"/>
    <p:sldId id="257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FF00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88" d="100"/>
          <a:sy n="88" d="100"/>
        </p:scale>
        <p:origin x="102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8FE20-6D05-4139-B503-3E1405FE7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1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68053-90A2-4688-A9E2-71A63BADC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2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1717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362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D724-2136-4BB1-AD54-DBB124F32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7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15E75-8DA3-466C-A1E5-3EC1AF598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73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8169F-3202-436F-9504-A6BF666D5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4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8686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4038600"/>
            <a:ext cx="8686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BF74-BFC4-48BB-9E3B-CC7851DA4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73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ECE1-C880-48DF-826B-EB4B4D4DE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74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8686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038600"/>
            <a:ext cx="8686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C8111-1C42-402E-914C-C3A67A20D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85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267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267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4038600"/>
            <a:ext cx="8686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DC992-6E24-4D9A-825F-292F85FFF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5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267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4038600"/>
            <a:ext cx="4267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764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757D-65E1-43BF-B198-B5932B0E8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62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07D27-45C9-4711-B04E-BBC5AC99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E76B-91D7-4849-93CC-800F134C6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E62A-F09E-4753-9853-A956DBAA9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6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6A42-BED2-4F0D-A7F5-953DECCCD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7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06EE3-B571-47AA-98F2-6B8CB32F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0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E8028-1114-4D98-826D-039F78956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9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BB7A-CE65-42D1-8B4F-F84B5BEB2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7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4DD07-330C-46F3-A91B-4C05521BC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5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906B-026B-4315-B6EA-EA8B29EC1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2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AF9C8C9-1C4C-40F6-98AC-7E2826279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  <p:sldLayoutId id="2147483845" r:id="rId18"/>
    <p:sldLayoutId id="2147483846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8WJ2KENlK0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jpeg"/><Relationship Id="rId5" Type="http://schemas.openxmlformats.org/officeDocument/2006/relationships/image" Target="../media/image19.wmf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Start-up for </a:t>
            </a:r>
            <a:r>
              <a:rPr lang="en-US" dirty="0" smtClean="0"/>
              <a:t>9/15/16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572000"/>
          </a:xfrm>
          <a:solidFill>
            <a:srgbClr val="000066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You are going to watch a video introducing macromolecules.  Complete a summary during the video answering the following two questions: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1)  How do we obtain all of the molecules necessary for our body that we deplete throughout the day?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2) What are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the 3 molecules we need what they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made of and what are their job/s?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6000" smtClean="0"/>
              <a:t>Covalent BONDS</a:t>
            </a:r>
            <a:endParaRPr lang="en-US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4114800" cy="5399088"/>
          </a:xfrm>
        </p:spPr>
      </p:pic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u="sng" smtClean="0">
                <a:solidFill>
                  <a:schemeClr val="bg1"/>
                </a:solidFill>
              </a:rPr>
              <a:t>Share </a:t>
            </a:r>
            <a:r>
              <a:rPr lang="en-US" smtClean="0">
                <a:solidFill>
                  <a:schemeClr val="bg1"/>
                </a:solidFill>
              </a:rPr>
              <a:t>electrons</a:t>
            </a:r>
          </a:p>
          <a:p>
            <a:r>
              <a:rPr lang="en-US" smtClean="0">
                <a:solidFill>
                  <a:schemeClr val="bg1"/>
                </a:solidFill>
              </a:rPr>
              <a:t>Stronger than ionic that donate or  Gain electrons</a:t>
            </a:r>
          </a:p>
          <a:p>
            <a:r>
              <a:rPr lang="en-US" smtClean="0">
                <a:solidFill>
                  <a:srgbClr val="FFFF00"/>
                </a:solidFill>
              </a:rPr>
              <a:t>2 non-metals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9525"/>
            <a:ext cx="8686800" cy="838200"/>
          </a:xfrm>
        </p:spPr>
        <p:txBody>
          <a:bodyPr/>
          <a:lstStyle/>
          <a:p>
            <a:r>
              <a:rPr lang="en-US" sz="2800" smtClean="0"/>
              <a:t>Understanding Check</a:t>
            </a:r>
            <a:br>
              <a:rPr lang="en-US" sz="2800" smtClean="0"/>
            </a:br>
            <a:r>
              <a:rPr lang="en-US" sz="2800" smtClean="0"/>
              <a:t>Which type of bond is it and why?.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763" y="1371600"/>
            <a:ext cx="4572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4400">
                <a:solidFill>
                  <a:srgbClr val="FFFF00"/>
                </a:solidFill>
              </a:rPr>
              <a:t>1. MgCl</a:t>
            </a:r>
            <a:r>
              <a:rPr lang="pt-BR" sz="4400" baseline="-25000">
                <a:solidFill>
                  <a:srgbClr val="FFFF00"/>
                </a:solidFill>
              </a:rPr>
              <a:t>2</a:t>
            </a:r>
          </a:p>
          <a:p>
            <a:r>
              <a:rPr lang="pt-BR" sz="4400">
                <a:solidFill>
                  <a:srgbClr val="FFFF00"/>
                </a:solidFill>
              </a:rPr>
              <a:t>2. C</a:t>
            </a:r>
            <a:r>
              <a:rPr lang="pt-BR" sz="4400" baseline="-25000">
                <a:solidFill>
                  <a:srgbClr val="FFFF00"/>
                </a:solidFill>
              </a:rPr>
              <a:t>6</a:t>
            </a:r>
            <a:r>
              <a:rPr lang="pt-BR" sz="4400">
                <a:solidFill>
                  <a:srgbClr val="FFFF00"/>
                </a:solidFill>
              </a:rPr>
              <a:t>H</a:t>
            </a:r>
            <a:r>
              <a:rPr lang="pt-BR" sz="4400" baseline="-25000">
                <a:solidFill>
                  <a:srgbClr val="FFFF00"/>
                </a:solidFill>
              </a:rPr>
              <a:t>12</a:t>
            </a:r>
            <a:r>
              <a:rPr lang="pt-BR" sz="4400">
                <a:solidFill>
                  <a:srgbClr val="FFFF00"/>
                </a:solidFill>
              </a:rPr>
              <a:t>O</a:t>
            </a:r>
            <a:r>
              <a:rPr lang="pt-BR" sz="4400" baseline="-25000">
                <a:solidFill>
                  <a:srgbClr val="FFFF00"/>
                </a:solidFill>
              </a:rPr>
              <a:t>6</a:t>
            </a:r>
          </a:p>
          <a:p>
            <a:r>
              <a:rPr lang="pt-BR" sz="4400">
                <a:solidFill>
                  <a:srgbClr val="FFFF00"/>
                </a:solidFill>
              </a:rPr>
              <a:t>3. H</a:t>
            </a:r>
            <a:r>
              <a:rPr lang="pt-BR" sz="4400" baseline="-25000">
                <a:solidFill>
                  <a:srgbClr val="FFFF00"/>
                </a:solidFill>
              </a:rPr>
              <a:t>2</a:t>
            </a:r>
            <a:r>
              <a:rPr lang="pt-BR" sz="4400">
                <a:solidFill>
                  <a:srgbClr val="FFFF00"/>
                </a:solidFill>
              </a:rPr>
              <a:t>O</a:t>
            </a:r>
          </a:p>
          <a:p>
            <a:r>
              <a:rPr lang="pt-BR" sz="4400">
                <a:solidFill>
                  <a:srgbClr val="FFFF00"/>
                </a:solidFill>
              </a:rPr>
              <a:t>4. NaCl</a:t>
            </a:r>
          </a:p>
          <a:p>
            <a:r>
              <a:rPr lang="pt-BR" sz="4400">
                <a:solidFill>
                  <a:srgbClr val="FFFF00"/>
                </a:solidFill>
              </a:rPr>
              <a:t>5. NH</a:t>
            </a:r>
            <a:r>
              <a:rPr lang="pt-BR" sz="4400" baseline="-25000">
                <a:solidFill>
                  <a:srgbClr val="FFFF00"/>
                </a:solidFill>
              </a:rPr>
              <a:t>3</a:t>
            </a:r>
          </a:p>
          <a:p>
            <a:r>
              <a:rPr lang="pt-BR" sz="4400">
                <a:solidFill>
                  <a:srgbClr val="FFFF00"/>
                </a:solidFill>
              </a:rPr>
              <a:t>6. HCl</a:t>
            </a:r>
          </a:p>
          <a:p>
            <a:r>
              <a:rPr lang="pt-BR" sz="4400">
                <a:solidFill>
                  <a:srgbClr val="FFFF00"/>
                </a:solidFill>
              </a:rPr>
              <a:t>7. KBr</a:t>
            </a:r>
            <a:endParaRPr lang="en-US" sz="4400">
              <a:solidFill>
                <a:srgbClr val="FFFF00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91050" y="1381125"/>
            <a:ext cx="4572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1. Ionic</a:t>
            </a:r>
            <a:endParaRPr lang="pt-BR" sz="4400" baseline="-25000" dirty="0">
              <a:solidFill>
                <a:srgbClr val="FFFF00"/>
              </a:solidFill>
            </a:endParaRPr>
          </a:p>
          <a:p>
            <a:r>
              <a:rPr lang="pt-BR" sz="4400" dirty="0">
                <a:solidFill>
                  <a:srgbClr val="FFFF00"/>
                </a:solidFill>
              </a:rPr>
              <a:t>2. Covalent</a:t>
            </a:r>
            <a:endParaRPr lang="pt-BR" sz="4400" baseline="-25000" dirty="0">
              <a:solidFill>
                <a:srgbClr val="FFFF00"/>
              </a:solidFill>
            </a:endParaRPr>
          </a:p>
          <a:p>
            <a:r>
              <a:rPr lang="pt-BR" sz="4400" dirty="0">
                <a:solidFill>
                  <a:srgbClr val="FFFF00"/>
                </a:solidFill>
              </a:rPr>
              <a:t>3. Covalent</a:t>
            </a:r>
            <a:endParaRPr lang="pt-BR" sz="4400" baseline="-25000" dirty="0">
              <a:solidFill>
                <a:srgbClr val="FFFF00"/>
              </a:solidFill>
            </a:endParaRPr>
          </a:p>
          <a:p>
            <a:r>
              <a:rPr lang="pt-BR" sz="4400" dirty="0">
                <a:solidFill>
                  <a:srgbClr val="FFFF00"/>
                </a:solidFill>
              </a:rPr>
              <a:t>4. Ionic</a:t>
            </a:r>
            <a:endParaRPr lang="pt-BR" sz="4400" baseline="-25000" dirty="0">
              <a:solidFill>
                <a:srgbClr val="FFFF00"/>
              </a:solidFill>
            </a:endParaRPr>
          </a:p>
          <a:p>
            <a:r>
              <a:rPr lang="pt-BR" sz="4400" dirty="0">
                <a:solidFill>
                  <a:srgbClr val="FFFF00"/>
                </a:solidFill>
              </a:rPr>
              <a:t>5. Covalent</a:t>
            </a:r>
            <a:endParaRPr lang="pt-BR" sz="4400" baseline="-25000" dirty="0">
              <a:solidFill>
                <a:srgbClr val="FFFF00"/>
              </a:solidFill>
            </a:endParaRPr>
          </a:p>
          <a:p>
            <a:r>
              <a:rPr lang="pt-BR" sz="4400" dirty="0">
                <a:solidFill>
                  <a:srgbClr val="FFFF00"/>
                </a:solidFill>
              </a:rPr>
              <a:t>6. Covalent</a:t>
            </a:r>
            <a:endParaRPr lang="pt-BR" sz="4400" baseline="-25000" dirty="0">
              <a:solidFill>
                <a:srgbClr val="FFFF00"/>
              </a:solidFill>
            </a:endParaRPr>
          </a:p>
          <a:p>
            <a:r>
              <a:rPr lang="pt-BR" sz="4400" dirty="0">
                <a:solidFill>
                  <a:srgbClr val="FFFF00"/>
                </a:solidFill>
              </a:rPr>
              <a:t>7. Ionic</a:t>
            </a:r>
            <a:endParaRPr lang="pt-BR" sz="4400" baseline="-25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38100"/>
            <a:ext cx="8686800" cy="838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C) Analyze why carbon is special.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28600" y="7620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These are real carbon compounds. Identify at least 2 unique carbon traits</a:t>
            </a:r>
          </a:p>
        </p:txBody>
      </p:sp>
      <p:pic>
        <p:nvPicPr>
          <p:cNvPr id="12292" name="Picture 2" descr="http://upload.wikimedia.org/wikipedia/commons/8/8d/D-glucose_color_cod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19812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896938" y="5559425"/>
            <a:ext cx="1558925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rgbClr val="000066"/>
                </a:solidFill>
              </a:rPr>
              <a:t>Glucose</a:t>
            </a:r>
          </a:p>
        </p:txBody>
      </p:sp>
      <p:pic>
        <p:nvPicPr>
          <p:cNvPr id="12294" name="Picture 6" descr="https://upload.wikimedia.org/wikipedia/commons/thumb/c/ce/AminoAcidball.svg/702px-AminoAcidba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6213"/>
            <a:ext cx="33432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14"/>
          <p:cNvSpPr txBox="1">
            <a:spLocks noChangeArrowheads="1"/>
          </p:cNvSpPr>
          <p:nvPr/>
        </p:nvSpPr>
        <p:spPr bwMode="auto">
          <a:xfrm>
            <a:off x="4114800" y="1454150"/>
            <a:ext cx="30480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rgbClr val="000066"/>
                </a:solidFill>
              </a:rPr>
              <a:t>Amino Acids</a:t>
            </a:r>
          </a:p>
        </p:txBody>
      </p:sp>
      <p:pic>
        <p:nvPicPr>
          <p:cNvPr id="12296" name="Picture 8" descr="http://upload.wikimedia.org/wikipedia/commons/a/a2/Propane-2D-fla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002088"/>
            <a:ext cx="34559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Box 16"/>
          <p:cNvSpPr txBox="1">
            <a:spLocks noChangeArrowheads="1"/>
          </p:cNvSpPr>
          <p:nvPr/>
        </p:nvSpPr>
        <p:spPr bwMode="auto">
          <a:xfrm>
            <a:off x="3581400" y="5559425"/>
            <a:ext cx="1666875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>
                <a:solidFill>
                  <a:srgbClr val="000066"/>
                </a:solidFill>
              </a:rPr>
              <a:t>Propane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584200"/>
            <a:ext cx="8686800" cy="838200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z="3600" dirty="0" smtClean="0"/>
              <a:t>Organic Compounds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4312" y="1143000"/>
            <a:ext cx="4800600" cy="4572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Organic = Living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Contain carbon.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Carbon = 4 electrons in its outside energy level.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Needs 8 to fill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Can bond on all 4 sides – Covalently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Forms Huge Chains</a:t>
            </a:r>
          </a:p>
        </p:txBody>
      </p:sp>
      <p:pic>
        <p:nvPicPr>
          <p:cNvPr id="13316" name="Picture 7" descr="j022651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524000"/>
            <a:ext cx="2559050" cy="1827213"/>
          </a:xfrm>
        </p:spPr>
      </p:pic>
      <p:pic>
        <p:nvPicPr>
          <p:cNvPr id="13317" name="Picture 8" descr="j02761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0480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>
              <a:buFontTx/>
              <a:buAutoNum type="alphaUcParenR"/>
            </a:pPr>
            <a:r>
              <a:rPr lang="en-US" sz="3200">
                <a:solidFill>
                  <a:schemeClr val="bg1"/>
                </a:solidFill>
              </a:rPr>
              <a:t>Identify the special characteristics of carbon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52400" y="0"/>
            <a:ext cx="8991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/>
            <a:r>
              <a:rPr lang="en-US" sz="2800">
                <a:solidFill>
                  <a:schemeClr val="bg1"/>
                </a:solidFill>
              </a:rPr>
              <a:t>B) Summarize how monomers, polymers, and macromolecules are related</a:t>
            </a:r>
            <a:r>
              <a:rPr lang="en-US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228600" y="1371600"/>
            <a:ext cx="4267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Monomer = single unit</a:t>
            </a:r>
          </a:p>
          <a:p>
            <a:r>
              <a:rPr lang="en-US" sz="3200">
                <a:solidFill>
                  <a:schemeClr val="bg1"/>
                </a:solidFill>
              </a:rPr>
              <a:t>Examples</a:t>
            </a:r>
          </a:p>
        </p:txBody>
      </p:sp>
      <p:pic>
        <p:nvPicPr>
          <p:cNvPr id="14340" name="Picture 14" descr="carbon ab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45" t="18887" r="5455" b="24448"/>
          <a:stretch>
            <a:fillRect/>
          </a:stretch>
        </p:blipFill>
        <p:spPr bwMode="auto">
          <a:xfrm>
            <a:off x="685800" y="2362200"/>
            <a:ext cx="1676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4" descr="carbon ab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04" b="19725"/>
          <a:stretch>
            <a:fillRect/>
          </a:stretch>
        </p:blipFill>
        <p:spPr bwMode="auto">
          <a:xfrm>
            <a:off x="2819400" y="2057400"/>
            <a:ext cx="1295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7" descr="glyce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2"/>
          <a:stretch>
            <a:fillRect/>
          </a:stretch>
        </p:blipFill>
        <p:spPr bwMode="auto">
          <a:xfrm>
            <a:off x="990600" y="4267200"/>
            <a:ext cx="15621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4572000" y="1143000"/>
            <a:ext cx="4267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Polymer = many monomers</a:t>
            </a:r>
          </a:p>
          <a:p>
            <a:r>
              <a:rPr lang="en-US" sz="320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2590800" y="4724400"/>
            <a:ext cx="6553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>
                <a:solidFill>
                  <a:schemeClr val="bg1"/>
                </a:solidFill>
              </a:rPr>
              <a:t>Macromolecules = giant molecules</a:t>
            </a:r>
          </a:p>
          <a:p>
            <a:r>
              <a:rPr lang="en-US" sz="3200">
                <a:solidFill>
                  <a:schemeClr val="bg1"/>
                </a:solidFill>
              </a:rPr>
              <a:t>Polymers are macromolecules formed through polymerization</a:t>
            </a:r>
          </a:p>
        </p:txBody>
      </p:sp>
      <p:pic>
        <p:nvPicPr>
          <p:cNvPr id="14345" name="Picture 10" descr="cellul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07"/>
          <a:stretch>
            <a:fillRect/>
          </a:stretch>
        </p:blipFill>
        <p:spPr bwMode="auto">
          <a:xfrm>
            <a:off x="4495800" y="2743200"/>
            <a:ext cx="4267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9" grpId="0"/>
      <p:bldP spid="82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066800"/>
            <a:ext cx="42672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1.  Carbohydrates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228600"/>
            <a:ext cx="8340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14350" indent="-514350"/>
            <a:r>
              <a:rPr lang="en-US" sz="3600">
                <a:solidFill>
                  <a:schemeClr val="bg1"/>
                </a:solidFill>
              </a:rPr>
              <a:t>C) List the 4 classes of macromolecules</a:t>
            </a:r>
          </a:p>
        </p:txBody>
      </p:sp>
      <p:pic>
        <p:nvPicPr>
          <p:cNvPr id="65538" name="Picture 2" descr="C:\Documents and Settings\nbenc\Local Settings\Temporary Internet Files\Content.IE5\LE8V8B6I\MCj0441708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9" name="Picture 3" descr="C:\Documents and Settings\nbenc\Local Settings\Temporary Internet Files\Content.IE5\LE8V8B6I\MCj0441777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5" descr="C:\Documents and Settings\nbenc\Local Settings\Temporary Internet Files\Content.IE5\LE8V8B6I\MPj0422669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15240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3"/>
          <p:cNvSpPr txBox="1">
            <a:spLocks/>
          </p:cNvSpPr>
          <p:nvPr/>
        </p:nvSpPr>
        <p:spPr bwMode="auto">
          <a:xfrm>
            <a:off x="4114800" y="10668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</a:rPr>
              <a:t>3.  Protein</a:t>
            </a:r>
          </a:p>
        </p:txBody>
      </p:sp>
      <p:sp>
        <p:nvSpPr>
          <p:cNvPr id="11" name="Text Placeholder 3"/>
          <p:cNvSpPr txBox="1">
            <a:spLocks/>
          </p:cNvSpPr>
          <p:nvPr/>
        </p:nvSpPr>
        <p:spPr bwMode="auto">
          <a:xfrm>
            <a:off x="304800" y="3200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</a:rPr>
              <a:t>2.  Lipids</a:t>
            </a:r>
          </a:p>
        </p:txBody>
      </p:sp>
      <p:sp>
        <p:nvSpPr>
          <p:cNvPr id="12" name="Text Placeholder 3"/>
          <p:cNvSpPr txBox="1">
            <a:spLocks/>
          </p:cNvSpPr>
          <p:nvPr/>
        </p:nvSpPr>
        <p:spPr bwMode="auto">
          <a:xfrm>
            <a:off x="4876800" y="3962400"/>
            <a:ext cx="2514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kern="0" dirty="0">
                <a:solidFill>
                  <a:schemeClr val="bg1"/>
                </a:solidFill>
                <a:latin typeface="+mn-lt"/>
              </a:rPr>
              <a:t>4.  Nucleic Acids</a:t>
            </a:r>
          </a:p>
        </p:txBody>
      </p:sp>
      <p:pic>
        <p:nvPicPr>
          <p:cNvPr id="65542" name="Picture 6" descr="C:\Documents and Settings\nbenc\Local Settings\Temporary Internet Files\Content.IE5\ZO308FDH\MCj0198184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66800"/>
            <a:ext cx="19050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4" name="Picture 8" descr="C:\Documents and Settings\nbenc\Local Settings\Temporary Internet Files\Content.IE5\CXCNAE83\MPj04387380000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2336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5" name="Picture 9" descr="C:\Documents and Settings\nbenc\Local Settings\Temporary Internet Files\Content.IE5\ALABWWB5\MPj04307920000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1"/>
          <a:stretch>
            <a:fillRect/>
          </a:stretch>
        </p:blipFill>
        <p:spPr bwMode="auto">
          <a:xfrm>
            <a:off x="0" y="4114800"/>
            <a:ext cx="1901825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8" name="Picture 12" descr="C:\Documents and Settings\nbenc\Local Settings\Temporary Internet Files\Content.IE5\LE8V8B6I\MPj04388090000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0"/>
            <a:ext cx="276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9" name="Picture 13" descr="C:\Documents and Settings\nbenc\Local Settings\Temporary Internet Files\Content.IE5\LE8V8B6I\MPj04101640000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33800"/>
            <a:ext cx="15287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28600" y="9525"/>
            <a:ext cx="8686800" cy="838200"/>
          </a:xfrm>
        </p:spPr>
        <p:txBody>
          <a:bodyPr/>
          <a:lstStyle/>
          <a:p>
            <a:r>
              <a:rPr lang="en-US" sz="2800" dirty="0" smtClean="0"/>
              <a:t>Exit Ticket</a:t>
            </a: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228600" y="914400"/>
            <a:ext cx="8686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Rank these in order from smallest to largest in relationship to each other: Element, Compound/Molecule, Atom, Subatomic particles.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What are many monomers linked together called?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What process links monomers?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Why is carbon the main element found in macromolecules?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What are the four macromolecules?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US" smtClean="0"/>
              <a:t>Organic Chemistry</a:t>
            </a:r>
            <a:br>
              <a:rPr lang="en-US" smtClean="0"/>
            </a:br>
            <a:r>
              <a:rPr lang="en-US" smtClean="0"/>
              <a:t>Chapter 2 Sections 1 and 3</a:t>
            </a:r>
          </a:p>
        </p:txBody>
      </p:sp>
      <p:sp>
        <p:nvSpPr>
          <p:cNvPr id="4099" name="Subtitle 5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Carbon Compounds and Macromolecules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838200"/>
          </a:xfrm>
        </p:spPr>
        <p:txBody>
          <a:bodyPr/>
          <a:lstStyle/>
          <a:p>
            <a:pPr algn="l" eaLnBrk="1" hangingPunct="1"/>
            <a:r>
              <a:rPr lang="en-US" smtClean="0"/>
              <a:t>Objectives: Students will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4572000"/>
          </a:xfrm>
        </p:spPr>
        <p:txBody>
          <a:bodyPr/>
          <a:lstStyle/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Define 6 words related to macromolecules. 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Compare the 2 main types of bonds.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Analyze why carbon is special.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Summarize how monomers, polymers, and </a:t>
            </a:r>
            <a:r>
              <a:rPr lang="en-US" sz="2800" dirty="0" smtClean="0">
                <a:solidFill>
                  <a:schemeClr val="bg1"/>
                </a:solidFill>
              </a:rPr>
              <a:t>macromolecules </a:t>
            </a:r>
            <a:r>
              <a:rPr lang="en-US" sz="2800" dirty="0" smtClean="0">
                <a:solidFill>
                  <a:schemeClr val="bg1"/>
                </a:solidFill>
              </a:rPr>
              <a:t>are related.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List the 4 classes of macromolecules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Identify the function and building blocks of each macromolecule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Analyze a day of personal diet explain whether or not it is healthy.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Create a meal plan that incorporates all of the </a:t>
            </a:r>
          </a:p>
          <a:p>
            <a:pPr marL="514350" indent="-514350" eaLnBrk="1" hangingPunct="1">
              <a:buFontTx/>
              <a:buAutoNum type="alphaUcParenR"/>
            </a:pPr>
            <a:r>
              <a:rPr lang="en-US" sz="2800" dirty="0" smtClean="0">
                <a:solidFill>
                  <a:schemeClr val="bg1"/>
                </a:solidFill>
              </a:rPr>
              <a:t>macromolecules.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Units of Matter …..</a:t>
            </a:r>
            <a:br>
              <a:rPr lang="en-US" sz="3600" smtClean="0"/>
            </a:br>
            <a:r>
              <a:rPr lang="en-US" sz="3600" smtClean="0"/>
              <a:t>What is the smallest thing of which everything is made?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4114800" cy="4114800"/>
          </a:xfrm>
        </p:spPr>
        <p:txBody>
          <a:bodyPr/>
          <a:lstStyle/>
          <a:p>
            <a:r>
              <a:rPr lang="en-US" sz="3600" smtClean="0">
                <a:solidFill>
                  <a:schemeClr val="bg1"/>
                </a:solidFill>
              </a:rPr>
              <a:t>Atoms – basic unit of matter</a:t>
            </a:r>
          </a:p>
          <a:p>
            <a:endParaRPr lang="en-US" sz="3600" smtClean="0">
              <a:solidFill>
                <a:schemeClr val="bg1"/>
              </a:solidFill>
            </a:endParaRPr>
          </a:p>
          <a:p>
            <a:r>
              <a:rPr lang="en-US" sz="3600" smtClean="0">
                <a:solidFill>
                  <a:schemeClr val="bg1"/>
                </a:solidFill>
              </a:rPr>
              <a:t>Elements</a:t>
            </a:r>
          </a:p>
          <a:p>
            <a:endParaRPr lang="en-US" sz="3600" smtClean="0">
              <a:solidFill>
                <a:schemeClr val="bg1"/>
              </a:solidFill>
            </a:endParaRPr>
          </a:p>
          <a:p>
            <a:r>
              <a:rPr lang="en-US" sz="3600" smtClean="0">
                <a:solidFill>
                  <a:schemeClr val="bg1"/>
                </a:solidFill>
              </a:rPr>
              <a:t>Compounds &amp; Molecules</a:t>
            </a:r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type="clipArt" sz="half" idx="4294967295"/>
          </p:nvPr>
        </p:nvGraphicFramePr>
        <p:xfrm>
          <a:off x="4953000" y="1981200"/>
          <a:ext cx="1676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Clip" r:id="rId4" imgW="5646738" imgH="5175250" progId="MS_ClipArt_Gallery.2">
                  <p:embed/>
                </p:oleObj>
              </mc:Choice>
              <mc:Fallback>
                <p:oleObj name="Clip" r:id="rId4" imgW="5646738" imgH="51752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16764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209800"/>
            <a:ext cx="4343400" cy="41148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   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C, O,  H,  N,  S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CO</a:t>
            </a:r>
            <a:r>
              <a:rPr lang="en-US" baseline="-25000" smtClean="0">
                <a:solidFill>
                  <a:schemeClr val="bg1"/>
                </a:solidFill>
              </a:rPr>
              <a:t>2</a:t>
            </a:r>
            <a:r>
              <a:rPr lang="en-US" smtClean="0">
                <a:solidFill>
                  <a:schemeClr val="bg1"/>
                </a:solidFill>
              </a:rPr>
              <a:t>, H</a:t>
            </a:r>
            <a:r>
              <a:rPr lang="en-US" baseline="-25000" smtClean="0">
                <a:solidFill>
                  <a:schemeClr val="bg1"/>
                </a:solidFill>
              </a:rPr>
              <a:t>2</a:t>
            </a:r>
            <a:r>
              <a:rPr lang="en-US" smtClean="0">
                <a:solidFill>
                  <a:schemeClr val="bg1"/>
                </a:solidFill>
              </a:rPr>
              <a:t>0, C</a:t>
            </a:r>
            <a:r>
              <a:rPr lang="en-US" baseline="-25000" smtClean="0">
                <a:solidFill>
                  <a:schemeClr val="bg1"/>
                </a:solidFill>
              </a:rPr>
              <a:t>6</a:t>
            </a:r>
            <a:r>
              <a:rPr lang="en-US" smtClean="0">
                <a:solidFill>
                  <a:schemeClr val="bg1"/>
                </a:solidFill>
              </a:rPr>
              <a:t>H</a:t>
            </a:r>
            <a:r>
              <a:rPr lang="en-US" baseline="-25000" smtClean="0">
                <a:solidFill>
                  <a:schemeClr val="bg1"/>
                </a:solidFill>
              </a:rPr>
              <a:t>12</a:t>
            </a:r>
            <a:r>
              <a:rPr lang="en-US" smtClean="0">
                <a:solidFill>
                  <a:schemeClr val="bg1"/>
                </a:solidFill>
              </a:rPr>
              <a:t>0</a:t>
            </a:r>
            <a:r>
              <a:rPr lang="en-US" baseline="-25000" smtClean="0">
                <a:solidFill>
                  <a:schemeClr val="bg1"/>
                </a:solidFill>
              </a:rPr>
              <a:t>6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6150" name="Rectangle 1"/>
          <p:cNvSpPr>
            <a:spLocks noChangeArrowheads="1"/>
          </p:cNvSpPr>
          <p:nvPr/>
        </p:nvSpPr>
        <p:spPr bwMode="auto">
          <a:xfrm>
            <a:off x="0" y="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eaLnBrk="1" hangingPunct="1">
              <a:buFontTx/>
              <a:buAutoNum type="alphaUcParenR"/>
            </a:pPr>
            <a:r>
              <a:rPr lang="en-US" sz="2400">
                <a:solidFill>
                  <a:schemeClr val="bg1"/>
                </a:solidFill>
              </a:rPr>
              <a:t>Define 6 words related to macromolecules.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a proton, a neutron, and an electron similar and how are they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286000"/>
            <a:ext cx="4953000" cy="1219200"/>
          </a:xfrm>
        </p:spPr>
        <p:txBody>
          <a:bodyPr/>
          <a:lstStyle/>
          <a:p>
            <a:r>
              <a:rPr lang="en-US" sz="3600" smtClean="0">
                <a:solidFill>
                  <a:schemeClr val="bg1"/>
                </a:solidFill>
              </a:rPr>
              <a:t>Proton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Nucleus, + charge</a:t>
            </a:r>
          </a:p>
          <a:p>
            <a:pPr lvl="1"/>
            <a:endParaRPr lang="en-US" smtClean="0">
              <a:solidFill>
                <a:schemeClr val="bg1"/>
              </a:solidFill>
            </a:endParaRPr>
          </a:p>
          <a:p>
            <a:pPr lvl="1"/>
            <a:endParaRPr lang="en-US" smtClean="0">
              <a:solidFill>
                <a:schemeClr val="bg1"/>
              </a:solidFill>
            </a:endParaRPr>
          </a:p>
          <a:p>
            <a:pPr lvl="1"/>
            <a:endParaRPr lang="en-US" smtClean="0">
              <a:solidFill>
                <a:schemeClr val="bg1"/>
              </a:solidFill>
            </a:endParaRPr>
          </a:p>
          <a:p>
            <a:pPr lvl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7692" y="5334000"/>
            <a:ext cx="19543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Atom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457200" y="2133600"/>
          <a:ext cx="351313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Clip" r:id="rId3" imgW="4435475" imgH="4327525" progId="MS_ClipArt_Gallery.5">
                  <p:embed/>
                </p:oleObj>
              </mc:Choice>
              <mc:Fallback>
                <p:oleObj name="Clip" r:id="rId3" imgW="4435475" imgH="4327525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3513138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4191000" y="3733800"/>
            <a:ext cx="495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  <a:defRPr/>
            </a:pPr>
            <a:r>
              <a:rPr kumimoji="1" lang="en-US" sz="3600" kern="0" dirty="0">
                <a:solidFill>
                  <a:schemeClr val="bg1"/>
                </a:solidFill>
                <a:latin typeface="+mn-lt"/>
              </a:rPr>
              <a:t>Neutron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kumimoji="1" lang="en-US" sz="2800" kern="0" dirty="0">
                <a:solidFill>
                  <a:schemeClr val="bg1"/>
                </a:solidFill>
                <a:latin typeface="+mn-lt"/>
              </a:rPr>
              <a:t>Nucleus, No charge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4267200" y="5029200"/>
            <a:ext cx="464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l"/>
              <a:defRPr/>
            </a:pPr>
            <a:r>
              <a:rPr kumimoji="1" lang="en-US" sz="3600" kern="0" dirty="0">
                <a:solidFill>
                  <a:schemeClr val="bg1"/>
                </a:solidFill>
                <a:latin typeface="+mn-lt"/>
              </a:rPr>
              <a:t>Electron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kumimoji="1" lang="en-US" sz="2800" kern="0" dirty="0">
                <a:solidFill>
                  <a:schemeClr val="bg1"/>
                </a:solidFill>
                <a:latin typeface="+mn-lt"/>
              </a:rPr>
              <a:t>Orbits, - charge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endParaRPr kumimoji="1" lang="en-US" sz="2800" kern="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7175" name="Straight Arrow Connector 13"/>
          <p:cNvCxnSpPr>
            <a:cxnSpLocks noChangeShapeType="1"/>
          </p:cNvCxnSpPr>
          <p:nvPr/>
        </p:nvCxnSpPr>
        <p:spPr bwMode="auto">
          <a:xfrm rot="10800000" flipV="1">
            <a:off x="2438400" y="2590800"/>
            <a:ext cx="1828800" cy="9906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Straight Arrow Connector 14"/>
          <p:cNvCxnSpPr>
            <a:cxnSpLocks noChangeShapeType="1"/>
          </p:cNvCxnSpPr>
          <p:nvPr/>
        </p:nvCxnSpPr>
        <p:spPr bwMode="auto">
          <a:xfrm rot="10800000">
            <a:off x="2286000" y="4572000"/>
            <a:ext cx="2057400" cy="8382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Straight Arrow Connector 15"/>
          <p:cNvCxnSpPr>
            <a:cxnSpLocks noChangeShapeType="1"/>
          </p:cNvCxnSpPr>
          <p:nvPr/>
        </p:nvCxnSpPr>
        <p:spPr bwMode="auto">
          <a:xfrm rot="10800000">
            <a:off x="2286000" y="3733800"/>
            <a:ext cx="2057400" cy="3048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traight Arrow Connector 18"/>
          <p:cNvCxnSpPr>
            <a:cxnSpLocks noChangeShapeType="1"/>
          </p:cNvCxnSpPr>
          <p:nvPr/>
        </p:nvCxnSpPr>
        <p:spPr bwMode="auto">
          <a:xfrm rot="10800000">
            <a:off x="3048000" y="5410200"/>
            <a:ext cx="1371600" cy="762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0" y="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eaLnBrk="1" hangingPunct="1">
              <a:buFontTx/>
              <a:buAutoNum type="alphaUcParenR"/>
            </a:pPr>
            <a:r>
              <a:rPr lang="en-US" sz="2400">
                <a:solidFill>
                  <a:schemeClr val="bg1"/>
                </a:solidFill>
              </a:rPr>
              <a:t>Define 6 words related to macromolecules.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0" grpId="0" build="p" autoUpdateAnimBg="0"/>
      <p:bldP spid="1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1531938"/>
            <a:ext cx="507206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1. Positive subatomic particle</a:t>
            </a:r>
          </a:p>
          <a:p>
            <a:r>
              <a:rPr lang="en-US" sz="3200">
                <a:solidFill>
                  <a:schemeClr val="bg1"/>
                </a:solidFill>
              </a:rPr>
              <a:t>2. Carbon</a:t>
            </a:r>
          </a:p>
          <a:p>
            <a:r>
              <a:rPr lang="en-US" sz="3200">
                <a:solidFill>
                  <a:schemeClr val="bg1"/>
                </a:solidFill>
              </a:rPr>
              <a:t>3. H</a:t>
            </a:r>
            <a:r>
              <a:rPr lang="en-US" sz="3200" baseline="-25000">
                <a:solidFill>
                  <a:schemeClr val="bg1"/>
                </a:solidFill>
              </a:rPr>
              <a:t>2</a:t>
            </a:r>
            <a:r>
              <a:rPr lang="en-US" sz="3200">
                <a:solidFill>
                  <a:schemeClr val="bg1"/>
                </a:solidFill>
              </a:rPr>
              <a:t>O</a:t>
            </a:r>
          </a:p>
          <a:p>
            <a:r>
              <a:rPr lang="en-US" sz="3200">
                <a:solidFill>
                  <a:schemeClr val="bg1"/>
                </a:solidFill>
              </a:rPr>
              <a:t>4. NaCl</a:t>
            </a:r>
          </a:p>
          <a:p>
            <a:r>
              <a:rPr lang="en-US" sz="3200">
                <a:solidFill>
                  <a:schemeClr val="bg1"/>
                </a:solidFill>
              </a:rPr>
              <a:t>5. Nucleus, no charge</a:t>
            </a:r>
          </a:p>
          <a:p>
            <a:r>
              <a:rPr lang="en-US" sz="3200">
                <a:solidFill>
                  <a:schemeClr val="bg1"/>
                </a:solidFill>
              </a:rPr>
              <a:t>6. Basic unit of matter</a:t>
            </a:r>
          </a:p>
          <a:p>
            <a:r>
              <a:rPr lang="en-US" sz="3200">
                <a:solidFill>
                  <a:schemeClr val="bg1"/>
                </a:solidFill>
              </a:rPr>
              <a:t>7. Orbit, negative charge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072063" y="1593850"/>
            <a:ext cx="4014787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1. Proton</a:t>
            </a:r>
          </a:p>
          <a:p>
            <a:r>
              <a:rPr lang="en-US" sz="3600">
                <a:solidFill>
                  <a:schemeClr val="bg1"/>
                </a:solidFill>
              </a:rPr>
              <a:t>2. Element</a:t>
            </a:r>
          </a:p>
          <a:p>
            <a:r>
              <a:rPr lang="en-US" sz="3600">
                <a:solidFill>
                  <a:schemeClr val="bg1"/>
                </a:solidFill>
              </a:rPr>
              <a:t>3. Molecule</a:t>
            </a:r>
          </a:p>
          <a:p>
            <a:r>
              <a:rPr lang="en-US" sz="3600">
                <a:solidFill>
                  <a:schemeClr val="bg1"/>
                </a:solidFill>
              </a:rPr>
              <a:t>4. Compound</a:t>
            </a:r>
          </a:p>
          <a:p>
            <a:r>
              <a:rPr lang="en-US" sz="3600">
                <a:solidFill>
                  <a:schemeClr val="bg1"/>
                </a:solidFill>
              </a:rPr>
              <a:t>5. Neutron</a:t>
            </a:r>
          </a:p>
          <a:p>
            <a:r>
              <a:rPr lang="en-US" sz="3600">
                <a:solidFill>
                  <a:schemeClr val="bg1"/>
                </a:solidFill>
              </a:rPr>
              <a:t>6. Atom</a:t>
            </a:r>
          </a:p>
          <a:p>
            <a:r>
              <a:rPr lang="en-US" sz="3600">
                <a:solidFill>
                  <a:schemeClr val="bg1"/>
                </a:solidFill>
              </a:rPr>
              <a:t>7. Electron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8100" y="-14288"/>
            <a:ext cx="9105900" cy="138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Understanding Check</a:t>
            </a:r>
          </a:p>
          <a:p>
            <a:r>
              <a:rPr lang="en-US" sz="2800">
                <a:solidFill>
                  <a:schemeClr val="bg1"/>
                </a:solidFill>
              </a:rPr>
              <a:t>Given the following clues, identify which word it </a:t>
            </a:r>
          </a:p>
          <a:p>
            <a:r>
              <a:rPr lang="en-US" sz="2800">
                <a:solidFill>
                  <a:schemeClr val="bg1"/>
                </a:solidFill>
              </a:rPr>
              <a:t>represents.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52400" y="4762"/>
            <a:ext cx="8686800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Start-up for</a:t>
            </a:r>
            <a:br>
              <a:rPr lang="en-US" sz="2800" dirty="0" smtClean="0"/>
            </a:br>
            <a:r>
              <a:rPr lang="en-US" sz="2800" smtClean="0"/>
              <a:t>September </a:t>
            </a:r>
            <a:r>
              <a:rPr lang="en-US" sz="2800" smtClean="0"/>
              <a:t>16, 2016</a:t>
            </a:r>
            <a:endParaRPr 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6019800" cy="4572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Analyze </a:t>
            </a:r>
            <a:r>
              <a:rPr lang="en-US" sz="2400" dirty="0">
                <a:solidFill>
                  <a:schemeClr val="bg1"/>
                </a:solidFill>
              </a:rPr>
              <a:t>the back of your food label. </a:t>
            </a:r>
            <a:r>
              <a:rPr lang="en-US" sz="2400" dirty="0" smtClean="0">
                <a:solidFill>
                  <a:schemeClr val="bg1"/>
                </a:solidFill>
              </a:rPr>
              <a:t>Under calories </a:t>
            </a:r>
            <a:r>
              <a:rPr lang="en-US" sz="2400" dirty="0">
                <a:solidFill>
                  <a:schemeClr val="bg1"/>
                </a:solidFill>
              </a:rPr>
              <a:t>you will find three of the </a:t>
            </a:r>
            <a:r>
              <a:rPr lang="en-US" sz="2400" dirty="0" smtClean="0">
                <a:solidFill>
                  <a:schemeClr val="bg1"/>
                </a:solidFill>
              </a:rPr>
              <a:t>four macromolecule </a:t>
            </a:r>
            <a:r>
              <a:rPr lang="en-US" sz="2400" dirty="0">
                <a:solidFill>
                  <a:schemeClr val="bg1"/>
                </a:solidFill>
              </a:rPr>
              <a:t>categories. What do you think </a:t>
            </a:r>
            <a:r>
              <a:rPr lang="en-US" sz="2400" dirty="0" smtClean="0">
                <a:solidFill>
                  <a:schemeClr val="bg1"/>
                </a:solidFill>
              </a:rPr>
              <a:t>they </a:t>
            </a:r>
            <a:r>
              <a:rPr lang="en-US" sz="2400" dirty="0">
                <a:solidFill>
                  <a:schemeClr val="bg1"/>
                </a:solidFill>
              </a:rPr>
              <a:t>are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. List at least three things that are happening </a:t>
            </a:r>
            <a:r>
              <a:rPr lang="en-US" sz="2400" dirty="0" smtClean="0">
                <a:solidFill>
                  <a:schemeClr val="bg1"/>
                </a:solidFill>
              </a:rPr>
              <a:t>inside </a:t>
            </a:r>
            <a:r>
              <a:rPr lang="en-US" sz="2400" dirty="0">
                <a:solidFill>
                  <a:schemeClr val="bg1"/>
                </a:solidFill>
              </a:rPr>
              <a:t>your body now.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en-US" sz="2400" dirty="0">
                <a:solidFill>
                  <a:schemeClr val="bg1"/>
                </a:solidFill>
              </a:rPr>
              <a:t>. Why do you think it is important to have </a:t>
            </a:r>
            <a:r>
              <a:rPr lang="en-US" sz="2400" dirty="0" smtClean="0">
                <a:solidFill>
                  <a:schemeClr val="bg1"/>
                </a:solidFill>
              </a:rPr>
              <a:t>a balance </a:t>
            </a:r>
            <a:r>
              <a:rPr lang="en-US" sz="2400" dirty="0">
                <a:solidFill>
                  <a:schemeClr val="bg1"/>
                </a:solidFill>
              </a:rPr>
              <a:t>of macromolecules in your diet?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4</a:t>
            </a:r>
            <a:r>
              <a:rPr lang="en-US" sz="2400" dirty="0">
                <a:solidFill>
                  <a:schemeClr val="bg1"/>
                </a:solidFill>
              </a:rPr>
              <a:t>. Why do you think obesity is such a problem </a:t>
            </a:r>
            <a:r>
              <a:rPr lang="en-US" sz="2400" dirty="0" smtClean="0">
                <a:solidFill>
                  <a:schemeClr val="bg1"/>
                </a:solidFill>
              </a:rPr>
              <a:t>in </a:t>
            </a:r>
            <a:r>
              <a:rPr lang="en-US" sz="2400" dirty="0">
                <a:solidFill>
                  <a:schemeClr val="bg1"/>
                </a:solidFill>
              </a:rPr>
              <a:t>the U.S? Refer to the macromolecules in </a:t>
            </a:r>
            <a:r>
              <a:rPr lang="en-US" sz="2400" dirty="0" smtClean="0">
                <a:solidFill>
                  <a:schemeClr val="bg1"/>
                </a:solidFill>
              </a:rPr>
              <a:t>your </a:t>
            </a:r>
            <a:r>
              <a:rPr lang="en-US" sz="2400" dirty="0">
                <a:solidFill>
                  <a:schemeClr val="bg1"/>
                </a:solidFill>
              </a:rPr>
              <a:t>answer</a:t>
            </a:r>
          </a:p>
        </p:txBody>
      </p:sp>
      <p:pic>
        <p:nvPicPr>
          <p:cNvPr id="8194" name="Picture 2" descr="http://www.tvet-elearning.net/images/food_label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3048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503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2800" smtClean="0"/>
              <a:t>B) Compare the two types of chemical bonds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u="sng" smtClean="0">
                <a:solidFill>
                  <a:schemeClr val="bg1"/>
                </a:solidFill>
              </a:rPr>
              <a:t>Ionic Bonds</a:t>
            </a:r>
          </a:p>
          <a:p>
            <a:r>
              <a:rPr lang="en-US" smtClean="0">
                <a:solidFill>
                  <a:schemeClr val="bg1"/>
                </a:solidFill>
              </a:rPr>
              <a:t>From Ions</a:t>
            </a:r>
          </a:p>
          <a:p>
            <a:r>
              <a:rPr lang="en-US" smtClean="0">
                <a:solidFill>
                  <a:schemeClr val="bg1"/>
                </a:solidFill>
              </a:rPr>
              <a:t>Ions – atoms that gain or lose electrons when bonding</a:t>
            </a:r>
          </a:p>
          <a:p>
            <a:r>
              <a:rPr lang="en-US" smtClean="0">
                <a:solidFill>
                  <a:srgbClr val="FFFF00"/>
                </a:solidFill>
              </a:rPr>
              <a:t>Metal + Non-metal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447800"/>
            <a:ext cx="4657725" cy="5029200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theme1.xml><?xml version="1.0" encoding="utf-8"?>
<a:theme xmlns:a="http://schemas.openxmlformats.org/drawingml/2006/main" name="Blue atom design template">
  <a:themeElements>
    <a:clrScheme name="Blue atom design templat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Blue atom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atom design templat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atom design templat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atom design templat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5760</TotalTime>
  <Words>634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Monotype Sorts</vt:lpstr>
      <vt:lpstr>Blue atom design template</vt:lpstr>
      <vt:lpstr>Clip</vt:lpstr>
      <vt:lpstr>Start-up for 9/15/16</vt:lpstr>
      <vt:lpstr>Organic Chemistry Chapter 2 Sections 1 and 3</vt:lpstr>
      <vt:lpstr>Objectives: Students will</vt:lpstr>
      <vt:lpstr>Units of Matter ….. What is the smallest thing of which everything is made?</vt:lpstr>
      <vt:lpstr>Check For Understanding</vt:lpstr>
      <vt:lpstr>PowerPoint Presentation</vt:lpstr>
      <vt:lpstr>PowerPoint Presentation</vt:lpstr>
      <vt:lpstr>Start-up for September 16, 2016</vt:lpstr>
      <vt:lpstr>B) Compare the two types of chemical bonds</vt:lpstr>
      <vt:lpstr>Covalent BONDS</vt:lpstr>
      <vt:lpstr>Understanding Check Which type of bond is it and why?.</vt:lpstr>
      <vt:lpstr>C) Analyze why carbon is special.</vt:lpstr>
      <vt:lpstr>Organic Compounds</vt:lpstr>
      <vt:lpstr>PowerPoint Presentation</vt:lpstr>
      <vt:lpstr>PowerPoint Presentation</vt:lpstr>
      <vt:lpstr>Exit Ticket</vt:lpstr>
    </vt:vector>
  </TitlesOfParts>
  <Company>Diletante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David Dyer</dc:creator>
  <cp:lastModifiedBy>ANDREW POWERS</cp:lastModifiedBy>
  <cp:revision>108</cp:revision>
  <cp:lastPrinted>1601-01-01T00:00:00Z</cp:lastPrinted>
  <dcterms:created xsi:type="dcterms:W3CDTF">2006-09-17T01:23:00Z</dcterms:created>
  <dcterms:modified xsi:type="dcterms:W3CDTF">2016-09-15T19:23:29Z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TC010721171033</vt:lpwstr>
  </property>
</Properties>
</file>