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24"/>
  </p:notesMasterIdLst>
  <p:sldIdLst>
    <p:sldId id="299" r:id="rId2"/>
    <p:sldId id="258" r:id="rId3"/>
    <p:sldId id="288" r:id="rId4"/>
    <p:sldId id="278" r:id="rId5"/>
    <p:sldId id="284" r:id="rId6"/>
    <p:sldId id="280" r:id="rId7"/>
    <p:sldId id="281" r:id="rId8"/>
    <p:sldId id="302" r:id="rId9"/>
    <p:sldId id="290" r:id="rId10"/>
    <p:sldId id="291" r:id="rId11"/>
    <p:sldId id="292" r:id="rId12"/>
    <p:sldId id="283" r:id="rId13"/>
    <p:sldId id="303" r:id="rId14"/>
    <p:sldId id="301" r:id="rId15"/>
    <p:sldId id="305" r:id="rId16"/>
    <p:sldId id="294" r:id="rId17"/>
    <p:sldId id="297" r:id="rId18"/>
    <p:sldId id="300" r:id="rId19"/>
    <p:sldId id="298" r:id="rId20"/>
    <p:sldId id="296" r:id="rId21"/>
    <p:sldId id="286" r:id="rId22"/>
    <p:sldId id="304" r:id="rId23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181E"/>
    <a:srgbClr val="F06157"/>
    <a:srgbClr val="FF9218"/>
    <a:srgbClr val="FDCE5B"/>
    <a:srgbClr val="F9A5C0"/>
    <a:srgbClr val="E1D6ED"/>
    <a:srgbClr val="FEF0D2"/>
    <a:srgbClr val="2F8B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96" y="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</a:defRPr>
            </a:lvl1pPr>
          </a:lstStyle>
          <a:p>
            <a:pPr>
              <a:defRPr/>
            </a:pPr>
            <a:fld id="{EEAA88EC-FC3E-43E4-B70B-22A7AEAD6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496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48BA24-463F-485C-AB67-91D481418B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357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51EAD-3372-4B75-845D-F1F718E48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5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7A27F-AE25-4C6C-A7E5-8549068085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91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2133600"/>
            <a:ext cx="3810000" cy="41148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B9CA1-C43D-44E8-9A55-B5FC7CEF4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532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2133600"/>
            <a:ext cx="3810000" cy="41148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24DCB-BBE5-4B38-B21D-213EF133A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2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24C88-B6BE-4CC2-8746-12D39E1FA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265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5CC710-FA8D-4566-B273-D8B89C481A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65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009E0-4BAF-4CDD-B371-35277149D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6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8149A-09BC-4D4A-B369-7730BBBB9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79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DF7CE-E857-43C3-8B32-59BC51EA7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732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B3397A-0889-426D-A112-20C5E6800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685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37D4E-33FD-4061-B2DB-7083DF8A0A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449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F2E7C3-74D2-4ECC-AECB-FDD007459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4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03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Time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Time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Times"/>
              </a:defRPr>
            </a:lvl1pPr>
            <a:extLst/>
          </a:lstStyle>
          <a:p>
            <a:pPr>
              <a:defRPr/>
            </a:pPr>
            <a:fld id="{F6E733B8-6B31-4AA4-A4CF-2D8A89DCE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1" r:id="rId2"/>
    <p:sldLayoutId id="2147483859" r:id="rId3"/>
    <p:sldLayoutId id="2147483852" r:id="rId4"/>
    <p:sldLayoutId id="2147483853" r:id="rId5"/>
    <p:sldLayoutId id="2147483854" r:id="rId6"/>
    <p:sldLayoutId id="2147483860" r:id="rId7"/>
    <p:sldLayoutId id="2147483855" r:id="rId8"/>
    <p:sldLayoutId id="2147483861" r:id="rId9"/>
    <p:sldLayoutId id="2147483856" r:id="rId10"/>
    <p:sldLayoutId id="2147483857" r:id="rId11"/>
    <p:sldLayoutId id="2147483862" r:id="rId12"/>
    <p:sldLayoutId id="2147483863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4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u.edu/pages/mathmol/textbook/water_box.mpg" TargetMode="External"/><Relationship Id="rId2" Type="http://schemas.openxmlformats.org/officeDocument/2006/relationships/hyperlink" Target="http://www.nyu.edu/pages/mathmol/textbook/ice_10A.gif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371600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Start-up for</a:t>
            </a:r>
            <a:br>
              <a:rPr lang="en-US" sz="3200" dirty="0" smtClean="0"/>
            </a:br>
            <a:r>
              <a:rPr lang="en-US" sz="3200" dirty="0" smtClean="0"/>
              <a:t>September  </a:t>
            </a:r>
            <a:r>
              <a:rPr lang="en-US" sz="3200" dirty="0" smtClean="0"/>
              <a:t>27</a:t>
            </a:r>
            <a:r>
              <a:rPr lang="en-US" sz="3200" dirty="0" smtClean="0"/>
              <a:t>, </a:t>
            </a:r>
            <a:r>
              <a:rPr lang="en-US" sz="3200" dirty="0" smtClean="0"/>
              <a:t>2016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077200" cy="914400"/>
          </a:xfrm>
        </p:spPr>
        <p:txBody>
          <a:bodyPr>
            <a:noAutofit/>
          </a:bodyPr>
          <a:lstStyle/>
          <a:p>
            <a:pPr marL="493776" indent="-457200" algn="l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sz="2200" dirty="0" smtClean="0"/>
              <a:t>Draw a diagram of an atom.  Identify the charge and location of the 3 subatomic particles.</a:t>
            </a:r>
          </a:p>
          <a:p>
            <a:pPr marL="493776" indent="-457200" algn="l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sz="2200" dirty="0" smtClean="0"/>
              <a:t>Why </a:t>
            </a:r>
            <a:r>
              <a:rPr lang="en-US" sz="2200" dirty="0"/>
              <a:t>is carbon a unique element? List at </a:t>
            </a:r>
            <a:r>
              <a:rPr lang="en-US" sz="2200" dirty="0" smtClean="0"/>
              <a:t>least 2 </a:t>
            </a:r>
            <a:r>
              <a:rPr lang="en-US" sz="2200" dirty="0"/>
              <a:t>reasons.</a:t>
            </a:r>
          </a:p>
          <a:p>
            <a:pPr marL="493776" indent="-457200" algn="l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sz="2200" dirty="0" smtClean="0"/>
              <a:t>Create </a:t>
            </a:r>
            <a:r>
              <a:rPr lang="en-US" sz="2200" dirty="0"/>
              <a:t>a chart comparing the purpose </a:t>
            </a:r>
            <a:r>
              <a:rPr lang="en-US" sz="2200" dirty="0" smtClean="0"/>
              <a:t>of carbohydrates</a:t>
            </a:r>
            <a:r>
              <a:rPr lang="en-US" sz="2200" dirty="0"/>
              <a:t>, lipids, and protein in the diet.</a:t>
            </a:r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19CD86-54BE-4557-80CD-80D65CEDCD49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447800" y="4191000"/>
            <a:ext cx="914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90600" y="3810000"/>
            <a:ext cx="1752600" cy="15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743200" y="3733800"/>
            <a:ext cx="33004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buFontTx/>
              <a:buAutoNum type="arabicPeriod"/>
            </a:pPr>
            <a:r>
              <a:rPr lang="en-US"/>
              <a:t>Protons + charge</a:t>
            </a:r>
          </a:p>
          <a:p>
            <a:r>
              <a:rPr lang="en-US"/>
              <a:t>	Neutrons = no charge</a:t>
            </a:r>
          </a:p>
          <a:p>
            <a:r>
              <a:rPr lang="en-US"/>
              <a:t>	Electrons  - charge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600200" y="4191000"/>
            <a:ext cx="76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>
                <a:solidFill>
                  <a:srgbClr val="FFFF00"/>
                </a:solidFill>
              </a:rPr>
              <a:t>P &amp;</a:t>
            </a:r>
          </a:p>
          <a:p>
            <a:r>
              <a:rPr lang="en-US">
                <a:solidFill>
                  <a:srgbClr val="FFFF00"/>
                </a:solidFill>
              </a:rPr>
              <a:t>N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209800" y="4724400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/>
              <a:t>E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447800" y="3810000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/>
              <a:t>E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943600" y="3590835"/>
            <a:ext cx="2906474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buFontTx/>
              <a:buAutoNum type="arabicPeriod" startAt="2"/>
            </a:pPr>
            <a:r>
              <a:rPr lang="en-US" sz="2000" dirty="0" smtClean="0"/>
              <a:t>It is found in all organic compounds, bonds on all four sides, and forms long chains.</a:t>
            </a:r>
            <a:endParaRPr lang="en-US" sz="2000" dirty="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57200" y="5638800"/>
            <a:ext cx="8229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dirty="0"/>
              <a:t>3. </a:t>
            </a:r>
            <a:r>
              <a:rPr lang="en-US" dirty="0" smtClean="0"/>
              <a:t>Carbs = provides energy, Lipids = stores energy, and Protein = </a:t>
            </a:r>
          </a:p>
          <a:p>
            <a:r>
              <a:rPr lang="en-US" dirty="0" smtClean="0"/>
              <a:t>builds tissue, fights disease, and controls chemical reactions.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build="p"/>
      <p:bldP spid="8" grpId="0"/>
      <p:bldP spid="9" grpId="0"/>
      <p:bldP spid="10" grpId="0"/>
      <p:bldP spid="11" grpId="0" build="p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905000"/>
            <a:ext cx="8183563" cy="10525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How frequently do they break apart?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124200"/>
            <a:ext cx="8183563" cy="2968625"/>
          </a:xfrm>
        </p:spPr>
        <p:txBody>
          <a:bodyPr/>
          <a:lstStyle/>
          <a:p>
            <a:pPr eaLnBrk="1" hangingPunct="1"/>
            <a:r>
              <a:rPr lang="en-US" sz="4000" smtClean="0"/>
              <a:t>(10)</a:t>
            </a:r>
            <a:r>
              <a:rPr lang="en-US" sz="4000" baseline="30000" smtClean="0"/>
              <a:t>-</a:t>
            </a:r>
            <a:r>
              <a:rPr lang="en-US" sz="4000" smtClean="0"/>
              <a:t>7 concentration of H+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4000" smtClean="0"/>
              <a:t>.0000001</a:t>
            </a:r>
          </a:p>
          <a:p>
            <a:pPr eaLnBrk="1" hangingPunct="1"/>
            <a:r>
              <a:rPr lang="en-US" sz="4000" smtClean="0"/>
              <a:t>1 for every 10 million water molecules!</a:t>
            </a: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0" y="304800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/>
            <a:r>
              <a:rPr lang="en-US" sz="4000"/>
              <a:t>B) Summarize the meaning of the pH scale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600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pH=measurement of hydrogen (H+) ions</a:t>
            </a:r>
            <a:endParaRPr lang="en-US" sz="48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05000"/>
            <a:ext cx="3810000" cy="4114800"/>
          </a:xfrm>
        </p:spPr>
        <p:txBody>
          <a:bodyPr/>
          <a:lstStyle/>
          <a:p>
            <a:pPr eaLnBrk="1" hangingPunct="1"/>
            <a:r>
              <a:rPr lang="en-US" sz="4400" smtClean="0"/>
              <a:t>-log of the {H+}</a:t>
            </a:r>
          </a:p>
          <a:p>
            <a:pPr eaLnBrk="1" hangingPunct="1"/>
            <a:r>
              <a:rPr lang="en-US" sz="4400" smtClean="0"/>
              <a:t>for water = (10)</a:t>
            </a:r>
            <a:r>
              <a:rPr lang="en-US" sz="4400" baseline="30000" smtClean="0"/>
              <a:t>-</a:t>
            </a:r>
            <a:r>
              <a:rPr lang="en-US" sz="4400" smtClean="0"/>
              <a:t>7 </a:t>
            </a:r>
          </a:p>
          <a:p>
            <a:pPr eaLnBrk="1" hangingPunct="1"/>
            <a:r>
              <a:rPr lang="en-US" sz="4400" smtClean="0"/>
              <a:t>pH = 7 = neutral</a:t>
            </a:r>
            <a:endParaRPr lang="en-US" smtClean="0"/>
          </a:p>
        </p:txBody>
      </p:sp>
      <p:graphicFrame>
        <p:nvGraphicFramePr>
          <p:cNvPr id="1026" name="Object 2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4648200" y="2743200"/>
          <a:ext cx="3810000" cy="279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Clip" r:id="rId4" imgW="545897" imgH="400507" progId="">
                  <p:embed/>
                </p:oleObj>
              </mc:Choice>
              <mc:Fallback>
                <p:oleObj name="Clip" r:id="rId4" imgW="545897" imgH="400507" progId="">
                  <p:embed/>
                  <p:pic>
                    <p:nvPicPr>
                      <p:cNvPr id="0" name="Picture 2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743200"/>
                        <a:ext cx="3810000" cy="2798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11"/>
          <p:cNvSpPr txBox="1">
            <a:spLocks noChangeArrowheads="1"/>
          </p:cNvSpPr>
          <p:nvPr/>
        </p:nvSpPr>
        <p:spPr bwMode="auto">
          <a:xfrm>
            <a:off x="4184650" y="2286000"/>
            <a:ext cx="4959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b="1"/>
              <a:t>   pH 2   pH4    pH8    pH10   pH12</a:t>
            </a:r>
          </a:p>
        </p:txBody>
      </p:sp>
      <p:sp>
        <p:nvSpPr>
          <p:cNvPr id="1030" name="Rectangle 3"/>
          <p:cNvSpPr>
            <a:spLocks noChangeArrowheads="1"/>
          </p:cNvSpPr>
          <p:nvPr/>
        </p:nvSpPr>
        <p:spPr bwMode="auto">
          <a:xfrm>
            <a:off x="0" y="0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/>
            <a:r>
              <a:rPr lang="en-US" sz="4000"/>
              <a:t>B) Summarize the meaning of the pH scale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5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5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0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0D03A-77C1-4D23-BEAB-EDCE429FAED3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571500" y="432065"/>
            <a:ext cx="3886200" cy="914400"/>
          </a:xfrm>
          <a:prstGeom prst="rect">
            <a:avLst/>
          </a:prstGeom>
          <a:solidFill>
            <a:srgbClr val="ED181E"/>
          </a:solidFill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5400" i="1" dirty="0">
                <a:solidFill>
                  <a:srgbClr val="FFFF00"/>
                </a:solidFill>
              </a:rPr>
              <a:t>pH</a:t>
            </a:r>
          </a:p>
        </p:txBody>
      </p:sp>
      <p:pic>
        <p:nvPicPr>
          <p:cNvPr id="2150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0" t="999" r="4155" b="6000"/>
          <a:stretch>
            <a:fillRect/>
          </a:stretch>
        </p:blipFill>
        <p:spPr bwMode="auto">
          <a:xfrm>
            <a:off x="4724400" y="0"/>
            <a:ext cx="4175125" cy="6858000"/>
          </a:xfrm>
          <a:prstGeom prst="rect">
            <a:avLst/>
          </a:prstGeom>
          <a:solidFill>
            <a:srgbClr val="FEF0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571500" y="1371600"/>
            <a:ext cx="35052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dirty="0"/>
              <a:t>pH = – log [H+]</a:t>
            </a:r>
          </a:p>
          <a:p>
            <a:pPr>
              <a:spcBef>
                <a:spcPct val="50000"/>
              </a:spcBef>
            </a:pPr>
            <a:r>
              <a:rPr lang="en-US" sz="3600" dirty="0"/>
              <a:t>0-14 Range</a:t>
            </a:r>
          </a:p>
        </p:txBody>
      </p:sp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304800" y="3276600"/>
            <a:ext cx="4419600" cy="323165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 dirty="0" smtClean="0">
                <a:solidFill>
                  <a:srgbClr val="C00000"/>
                </a:solidFill>
              </a:rPr>
              <a:t>0-6 = Acid</a:t>
            </a:r>
          </a:p>
          <a:p>
            <a:pPr>
              <a:spcBef>
                <a:spcPct val="50000"/>
              </a:spcBef>
            </a:pPr>
            <a:r>
              <a:rPr lang="en-US" i="1" dirty="0" smtClean="0">
                <a:solidFill>
                  <a:srgbClr val="C00000"/>
                </a:solidFill>
              </a:rPr>
              <a:t>7 = Neutral (water)</a:t>
            </a:r>
          </a:p>
          <a:p>
            <a:pPr>
              <a:spcBef>
                <a:spcPct val="50000"/>
              </a:spcBef>
            </a:pPr>
            <a:r>
              <a:rPr lang="en-US" i="1" dirty="0" smtClean="0">
                <a:solidFill>
                  <a:srgbClr val="C00000"/>
                </a:solidFill>
              </a:rPr>
              <a:t>8-14 = Base</a:t>
            </a:r>
          </a:p>
          <a:p>
            <a:pPr>
              <a:spcBef>
                <a:spcPct val="50000"/>
              </a:spcBef>
            </a:pPr>
            <a:r>
              <a:rPr lang="en-US" i="1" dirty="0" smtClean="0">
                <a:solidFill>
                  <a:srgbClr val="C00000"/>
                </a:solidFill>
              </a:rPr>
              <a:t>Further from 7 = stronger</a:t>
            </a:r>
          </a:p>
          <a:p>
            <a:pPr>
              <a:spcBef>
                <a:spcPct val="50000"/>
              </a:spcBef>
            </a:pPr>
            <a:r>
              <a:rPr lang="en-US" i="1" dirty="0" smtClean="0">
                <a:solidFill>
                  <a:srgbClr val="C00000"/>
                </a:solidFill>
              </a:rPr>
              <a:t>[H+]= 10-1M</a:t>
            </a:r>
          </a:p>
          <a:p>
            <a:pPr>
              <a:spcBef>
                <a:spcPct val="50000"/>
              </a:spcBef>
            </a:pPr>
            <a:r>
              <a:rPr lang="en-US" i="1" dirty="0" smtClean="0">
                <a:solidFill>
                  <a:srgbClr val="C00000"/>
                </a:solidFill>
              </a:rPr>
              <a:t>[H+]= 10-9 M</a:t>
            </a:r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6781800" y="533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[H+]= 10</a:t>
            </a:r>
            <a:r>
              <a:rPr lang="en-US" baseline="30000">
                <a:solidFill>
                  <a:schemeClr val="hlink"/>
                </a:solidFill>
              </a:rPr>
              <a:t>-1</a:t>
            </a:r>
            <a:r>
              <a:rPr lang="en-US">
                <a:solidFill>
                  <a:schemeClr val="hlink"/>
                </a:solidFill>
              </a:rPr>
              <a:t>M</a:t>
            </a:r>
          </a:p>
        </p:txBody>
      </p:sp>
      <p:sp>
        <p:nvSpPr>
          <p:cNvPr id="21512" name="Text Box 7"/>
          <p:cNvSpPr txBox="1">
            <a:spLocks noChangeArrowheads="1"/>
          </p:cNvSpPr>
          <p:nvPr/>
        </p:nvSpPr>
        <p:spPr bwMode="auto">
          <a:xfrm>
            <a:off x="6705600" y="4343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[H+]= 10</a:t>
            </a:r>
            <a:r>
              <a:rPr lang="en-US" baseline="30000">
                <a:solidFill>
                  <a:schemeClr val="hlink"/>
                </a:solidFill>
              </a:rPr>
              <a:t>-9</a:t>
            </a:r>
            <a:r>
              <a:rPr lang="en-US">
                <a:solidFill>
                  <a:schemeClr val="hlink"/>
                </a:solidFill>
              </a:rPr>
              <a:t> M</a:t>
            </a:r>
          </a:p>
        </p:txBody>
      </p:sp>
      <p:sp>
        <p:nvSpPr>
          <p:cNvPr id="21513" name="Rectangle 3"/>
          <p:cNvSpPr>
            <a:spLocks noChangeArrowheads="1"/>
          </p:cNvSpPr>
          <p:nvPr/>
        </p:nvSpPr>
        <p:spPr bwMode="auto">
          <a:xfrm>
            <a:off x="0" y="0"/>
            <a:ext cx="5105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/>
            <a:r>
              <a:rPr lang="en-US" sz="2000" dirty="0"/>
              <a:t>B) Summarize the meaning of the pH scale</a:t>
            </a:r>
          </a:p>
        </p:txBody>
      </p:sp>
      <p:grpSp>
        <p:nvGrpSpPr>
          <p:cNvPr id="23611" name="SMARTInkShape-Group6"/>
          <p:cNvGrpSpPr/>
          <p:nvPr/>
        </p:nvGrpSpPr>
        <p:grpSpPr>
          <a:xfrm>
            <a:off x="2021681" y="5372100"/>
            <a:ext cx="2957515" cy="864396"/>
            <a:chOff x="2021681" y="5372100"/>
            <a:chExt cx="2957515" cy="864396"/>
          </a:xfrm>
        </p:grpSpPr>
        <p:sp>
          <p:nvSpPr>
            <p:cNvPr id="23571" name="SMARTInkShape-72"/>
            <p:cNvSpPr/>
            <p:nvPr/>
          </p:nvSpPr>
          <p:spPr>
            <a:xfrm>
              <a:off x="2021681" y="5579270"/>
              <a:ext cx="53944" cy="271461"/>
            </a:xfrm>
            <a:custGeom>
              <a:avLst/>
              <a:gdLst/>
              <a:ahLst/>
              <a:cxnLst/>
              <a:rect l="0" t="0" r="0" b="0"/>
              <a:pathLst>
                <a:path w="53944" h="271461">
                  <a:moveTo>
                    <a:pt x="50007" y="0"/>
                  </a:moveTo>
                  <a:lnTo>
                    <a:pt x="46214" y="0"/>
                  </a:lnTo>
                  <a:lnTo>
                    <a:pt x="45097" y="793"/>
                  </a:lnTo>
                  <a:lnTo>
                    <a:pt x="44352" y="2116"/>
                  </a:lnTo>
                  <a:lnTo>
                    <a:pt x="43856" y="3791"/>
                  </a:lnTo>
                  <a:lnTo>
                    <a:pt x="44318" y="5702"/>
                  </a:lnTo>
                  <a:lnTo>
                    <a:pt x="48648" y="14472"/>
                  </a:lnTo>
                  <a:lnTo>
                    <a:pt x="53943" y="43327"/>
                  </a:lnTo>
                  <a:lnTo>
                    <a:pt x="51019" y="77026"/>
                  </a:lnTo>
                  <a:lnTo>
                    <a:pt x="48869" y="91383"/>
                  </a:lnTo>
                  <a:lnTo>
                    <a:pt x="38787" y="115651"/>
                  </a:lnTo>
                  <a:lnTo>
                    <a:pt x="30420" y="150195"/>
                  </a:lnTo>
                  <a:lnTo>
                    <a:pt x="18980" y="185760"/>
                  </a:lnTo>
                  <a:lnTo>
                    <a:pt x="10907" y="218658"/>
                  </a:lnTo>
                  <a:lnTo>
                    <a:pt x="1985" y="254140"/>
                  </a:lnTo>
                  <a:lnTo>
                    <a:pt x="0" y="2714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72" name="SMARTInkShape-73"/>
            <p:cNvSpPr/>
            <p:nvPr/>
          </p:nvSpPr>
          <p:spPr>
            <a:xfrm>
              <a:off x="4714875" y="5686425"/>
              <a:ext cx="21432" cy="78581"/>
            </a:xfrm>
            <a:custGeom>
              <a:avLst/>
              <a:gdLst/>
              <a:ahLst/>
              <a:cxnLst/>
              <a:rect l="0" t="0" r="0" b="0"/>
              <a:pathLst>
                <a:path w="21432" h="78581">
                  <a:moveTo>
                    <a:pt x="21431" y="0"/>
                  </a:moveTo>
                  <a:lnTo>
                    <a:pt x="11488" y="23679"/>
                  </a:lnTo>
                  <a:lnTo>
                    <a:pt x="5599" y="53212"/>
                  </a:lnTo>
                  <a:lnTo>
                    <a:pt x="2489" y="60956"/>
                  </a:lnTo>
                  <a:lnTo>
                    <a:pt x="0" y="785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73" name="SMARTInkShape-74"/>
            <p:cNvSpPr/>
            <p:nvPr/>
          </p:nvSpPr>
          <p:spPr>
            <a:xfrm>
              <a:off x="4783429" y="5607845"/>
              <a:ext cx="195767" cy="169854"/>
            </a:xfrm>
            <a:custGeom>
              <a:avLst/>
              <a:gdLst/>
              <a:ahLst/>
              <a:cxnLst/>
              <a:rect l="0" t="0" r="0" b="0"/>
              <a:pathLst>
                <a:path w="195767" h="169854">
                  <a:moveTo>
                    <a:pt x="67177" y="78580"/>
                  </a:moveTo>
                  <a:lnTo>
                    <a:pt x="67177" y="74788"/>
                  </a:lnTo>
                  <a:lnTo>
                    <a:pt x="67971" y="73670"/>
                  </a:lnTo>
                  <a:lnTo>
                    <a:pt x="69294" y="72926"/>
                  </a:lnTo>
                  <a:lnTo>
                    <a:pt x="73328" y="71730"/>
                  </a:lnTo>
                  <a:lnTo>
                    <a:pt x="56532" y="87017"/>
                  </a:lnTo>
                  <a:lnTo>
                    <a:pt x="24634" y="114412"/>
                  </a:lnTo>
                  <a:lnTo>
                    <a:pt x="9120" y="129578"/>
                  </a:lnTo>
                  <a:lnTo>
                    <a:pt x="939" y="145284"/>
                  </a:lnTo>
                  <a:lnTo>
                    <a:pt x="0" y="150037"/>
                  </a:lnTo>
                  <a:lnTo>
                    <a:pt x="1073" y="157434"/>
                  </a:lnTo>
                  <a:lnTo>
                    <a:pt x="6312" y="163369"/>
                  </a:lnTo>
                  <a:lnTo>
                    <a:pt x="9932" y="166062"/>
                  </a:lnTo>
                  <a:lnTo>
                    <a:pt x="20303" y="169055"/>
                  </a:lnTo>
                  <a:lnTo>
                    <a:pt x="26403" y="169853"/>
                  </a:lnTo>
                  <a:lnTo>
                    <a:pt x="39531" y="166506"/>
                  </a:lnTo>
                  <a:lnTo>
                    <a:pt x="74945" y="147630"/>
                  </a:lnTo>
                  <a:lnTo>
                    <a:pt x="108752" y="121765"/>
                  </a:lnTo>
                  <a:lnTo>
                    <a:pt x="136244" y="98428"/>
                  </a:lnTo>
                  <a:lnTo>
                    <a:pt x="162115" y="64878"/>
                  </a:lnTo>
                  <a:lnTo>
                    <a:pt x="186199" y="30905"/>
                  </a:lnTo>
                  <a:lnTo>
                    <a:pt x="19576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74" name="SMARTInkShape-75"/>
            <p:cNvSpPr/>
            <p:nvPr/>
          </p:nvSpPr>
          <p:spPr>
            <a:xfrm>
              <a:off x="3610646" y="6050755"/>
              <a:ext cx="104105" cy="57124"/>
            </a:xfrm>
            <a:custGeom>
              <a:avLst/>
              <a:gdLst/>
              <a:ahLst/>
              <a:cxnLst/>
              <a:rect l="0" t="0" r="0" b="0"/>
              <a:pathLst>
                <a:path w="104105" h="57124">
                  <a:moveTo>
                    <a:pt x="39810" y="0"/>
                  </a:moveTo>
                  <a:lnTo>
                    <a:pt x="39810" y="3793"/>
                  </a:lnTo>
                  <a:lnTo>
                    <a:pt x="39017" y="4911"/>
                  </a:lnTo>
                  <a:lnTo>
                    <a:pt x="37694" y="5656"/>
                  </a:lnTo>
                  <a:lnTo>
                    <a:pt x="36018" y="6152"/>
                  </a:lnTo>
                  <a:lnTo>
                    <a:pt x="34901" y="7277"/>
                  </a:lnTo>
                  <a:lnTo>
                    <a:pt x="30991" y="14785"/>
                  </a:lnTo>
                  <a:lnTo>
                    <a:pt x="27953" y="19272"/>
                  </a:lnTo>
                  <a:lnTo>
                    <a:pt x="22050" y="34779"/>
                  </a:lnTo>
                  <a:lnTo>
                    <a:pt x="20033" y="37474"/>
                  </a:lnTo>
                  <a:lnTo>
                    <a:pt x="5474" y="48804"/>
                  </a:lnTo>
                  <a:lnTo>
                    <a:pt x="4706" y="51590"/>
                  </a:lnTo>
                  <a:lnTo>
                    <a:pt x="4213" y="56052"/>
                  </a:lnTo>
                  <a:lnTo>
                    <a:pt x="3379" y="56420"/>
                  </a:lnTo>
                  <a:lnTo>
                    <a:pt x="0" y="56934"/>
                  </a:lnTo>
                  <a:lnTo>
                    <a:pt x="3396" y="57123"/>
                  </a:lnTo>
                  <a:lnTo>
                    <a:pt x="3782" y="55022"/>
                  </a:lnTo>
                  <a:lnTo>
                    <a:pt x="3885" y="53350"/>
                  </a:lnTo>
                  <a:lnTo>
                    <a:pt x="4748" y="52236"/>
                  </a:lnTo>
                  <a:lnTo>
                    <a:pt x="38581" y="33240"/>
                  </a:lnTo>
                  <a:lnTo>
                    <a:pt x="63558" y="17458"/>
                  </a:lnTo>
                  <a:lnTo>
                    <a:pt x="75046" y="14915"/>
                  </a:lnTo>
                  <a:lnTo>
                    <a:pt x="84959" y="14413"/>
                  </a:lnTo>
                  <a:lnTo>
                    <a:pt x="89774" y="16460"/>
                  </a:lnTo>
                  <a:lnTo>
                    <a:pt x="94560" y="19223"/>
                  </a:lnTo>
                  <a:lnTo>
                    <a:pt x="104104" y="214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75" name="SMARTInkShape-76"/>
            <p:cNvSpPr/>
            <p:nvPr/>
          </p:nvSpPr>
          <p:spPr>
            <a:xfrm>
              <a:off x="3736601" y="6057900"/>
              <a:ext cx="78163" cy="70027"/>
            </a:xfrm>
            <a:custGeom>
              <a:avLst/>
              <a:gdLst/>
              <a:ahLst/>
              <a:cxnLst/>
              <a:rect l="0" t="0" r="0" b="0"/>
              <a:pathLst>
                <a:path w="78163" h="70027">
                  <a:moveTo>
                    <a:pt x="49587" y="0"/>
                  </a:moveTo>
                  <a:lnTo>
                    <a:pt x="45794" y="0"/>
                  </a:lnTo>
                  <a:lnTo>
                    <a:pt x="23973" y="7276"/>
                  </a:lnTo>
                  <a:lnTo>
                    <a:pt x="18888" y="10642"/>
                  </a:lnTo>
                  <a:lnTo>
                    <a:pt x="2770" y="32741"/>
                  </a:lnTo>
                  <a:lnTo>
                    <a:pt x="526" y="40305"/>
                  </a:lnTo>
                  <a:lnTo>
                    <a:pt x="0" y="45165"/>
                  </a:lnTo>
                  <a:lnTo>
                    <a:pt x="1884" y="49971"/>
                  </a:lnTo>
                  <a:lnTo>
                    <a:pt x="4573" y="54753"/>
                  </a:lnTo>
                  <a:lnTo>
                    <a:pt x="6881" y="61908"/>
                  </a:lnTo>
                  <a:lnTo>
                    <a:pt x="10233" y="66673"/>
                  </a:lnTo>
                  <a:lnTo>
                    <a:pt x="14369" y="69320"/>
                  </a:lnTo>
                  <a:lnTo>
                    <a:pt x="16583" y="70026"/>
                  </a:lnTo>
                  <a:lnTo>
                    <a:pt x="23276" y="68693"/>
                  </a:lnTo>
                  <a:lnTo>
                    <a:pt x="42014" y="62563"/>
                  </a:lnTo>
                  <a:lnTo>
                    <a:pt x="73097" y="40452"/>
                  </a:lnTo>
                  <a:lnTo>
                    <a:pt x="75911" y="33589"/>
                  </a:lnTo>
                  <a:lnTo>
                    <a:pt x="78162" y="142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76" name="SMARTInkShape-77"/>
            <p:cNvSpPr/>
            <p:nvPr/>
          </p:nvSpPr>
          <p:spPr>
            <a:xfrm>
              <a:off x="2775334" y="5922170"/>
              <a:ext cx="146461" cy="120915"/>
            </a:xfrm>
            <a:custGeom>
              <a:avLst/>
              <a:gdLst/>
              <a:ahLst/>
              <a:cxnLst/>
              <a:rect l="0" t="0" r="0" b="0"/>
              <a:pathLst>
                <a:path w="146461" h="120915">
                  <a:moveTo>
                    <a:pt x="46447" y="0"/>
                  </a:moveTo>
                  <a:lnTo>
                    <a:pt x="45654" y="7290"/>
                  </a:lnTo>
                  <a:lnTo>
                    <a:pt x="33469" y="39386"/>
                  </a:lnTo>
                  <a:lnTo>
                    <a:pt x="17190" y="70515"/>
                  </a:lnTo>
                  <a:lnTo>
                    <a:pt x="589" y="105295"/>
                  </a:lnTo>
                  <a:lnTo>
                    <a:pt x="0" y="109091"/>
                  </a:lnTo>
                  <a:lnTo>
                    <a:pt x="2956" y="119659"/>
                  </a:lnTo>
                  <a:lnTo>
                    <a:pt x="7539" y="120650"/>
                  </a:lnTo>
                  <a:lnTo>
                    <a:pt x="10983" y="120914"/>
                  </a:lnTo>
                  <a:lnTo>
                    <a:pt x="45932" y="107947"/>
                  </a:lnTo>
                  <a:lnTo>
                    <a:pt x="77189" y="100262"/>
                  </a:lnTo>
                  <a:lnTo>
                    <a:pt x="111578" y="93622"/>
                  </a:lnTo>
                  <a:lnTo>
                    <a:pt x="146460" y="928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77" name="SMARTInkShape-78"/>
            <p:cNvSpPr/>
            <p:nvPr/>
          </p:nvSpPr>
          <p:spPr>
            <a:xfrm>
              <a:off x="2907506" y="5965030"/>
              <a:ext cx="21433" cy="192884"/>
            </a:xfrm>
            <a:custGeom>
              <a:avLst/>
              <a:gdLst/>
              <a:ahLst/>
              <a:cxnLst/>
              <a:rect l="0" t="0" r="0" b="0"/>
              <a:pathLst>
                <a:path w="21433" h="192884">
                  <a:moveTo>
                    <a:pt x="21432" y="0"/>
                  </a:moveTo>
                  <a:lnTo>
                    <a:pt x="20638" y="30075"/>
                  </a:lnTo>
                  <a:lnTo>
                    <a:pt x="15281" y="60700"/>
                  </a:lnTo>
                  <a:lnTo>
                    <a:pt x="9574" y="88014"/>
                  </a:lnTo>
                  <a:lnTo>
                    <a:pt x="7864" y="117979"/>
                  </a:lnTo>
                  <a:lnTo>
                    <a:pt x="6564" y="147317"/>
                  </a:lnTo>
                  <a:lnTo>
                    <a:pt x="0" y="1928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78" name="SMARTInkShape-79"/>
            <p:cNvSpPr/>
            <p:nvPr/>
          </p:nvSpPr>
          <p:spPr>
            <a:xfrm>
              <a:off x="2671763" y="5900738"/>
              <a:ext cx="28576" cy="228601"/>
            </a:xfrm>
            <a:custGeom>
              <a:avLst/>
              <a:gdLst/>
              <a:ahLst/>
              <a:cxnLst/>
              <a:rect l="0" t="0" r="0" b="0"/>
              <a:pathLst>
                <a:path w="28576" h="228601">
                  <a:moveTo>
                    <a:pt x="28575" y="0"/>
                  </a:moveTo>
                  <a:lnTo>
                    <a:pt x="22424" y="0"/>
                  </a:lnTo>
                  <a:lnTo>
                    <a:pt x="27216" y="7770"/>
                  </a:lnTo>
                  <a:lnTo>
                    <a:pt x="28539" y="38478"/>
                  </a:lnTo>
                  <a:lnTo>
                    <a:pt x="27776" y="72594"/>
                  </a:lnTo>
                  <a:lnTo>
                    <a:pt x="20803" y="105738"/>
                  </a:lnTo>
                  <a:lnTo>
                    <a:pt x="14351" y="139366"/>
                  </a:lnTo>
                  <a:lnTo>
                    <a:pt x="8802" y="173902"/>
                  </a:lnTo>
                  <a:lnTo>
                    <a:pt x="6568" y="206697"/>
                  </a:lnTo>
                  <a:lnTo>
                    <a:pt x="0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79" name="SMARTInkShape-80"/>
            <p:cNvSpPr/>
            <p:nvPr/>
          </p:nvSpPr>
          <p:spPr>
            <a:xfrm>
              <a:off x="2943225" y="5450680"/>
              <a:ext cx="50007" cy="228601"/>
            </a:xfrm>
            <a:custGeom>
              <a:avLst/>
              <a:gdLst/>
              <a:ahLst/>
              <a:cxnLst/>
              <a:rect l="0" t="0" r="0" b="0"/>
              <a:pathLst>
                <a:path w="50007" h="228601">
                  <a:moveTo>
                    <a:pt x="50006" y="0"/>
                  </a:moveTo>
                  <a:lnTo>
                    <a:pt x="42863" y="0"/>
                  </a:lnTo>
                  <a:lnTo>
                    <a:pt x="42863" y="9944"/>
                  </a:lnTo>
                  <a:lnTo>
                    <a:pt x="36381" y="42520"/>
                  </a:lnTo>
                  <a:lnTo>
                    <a:pt x="32014" y="70237"/>
                  </a:lnTo>
                  <a:lnTo>
                    <a:pt x="24345" y="103893"/>
                  </a:lnTo>
                  <a:lnTo>
                    <a:pt x="19890" y="131706"/>
                  </a:lnTo>
                  <a:lnTo>
                    <a:pt x="11602" y="167305"/>
                  </a:lnTo>
                  <a:lnTo>
                    <a:pt x="7535" y="200215"/>
                  </a:lnTo>
                  <a:lnTo>
                    <a:pt x="0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80" name="SMARTInkShape-81"/>
            <p:cNvSpPr/>
            <p:nvPr/>
          </p:nvSpPr>
          <p:spPr>
            <a:xfrm>
              <a:off x="2814638" y="5643563"/>
              <a:ext cx="185738" cy="14288"/>
            </a:xfrm>
            <a:custGeom>
              <a:avLst/>
              <a:gdLst/>
              <a:ahLst/>
              <a:cxnLst/>
              <a:rect l="0" t="0" r="0" b="0"/>
              <a:pathLst>
                <a:path w="185738" h="14288">
                  <a:moveTo>
                    <a:pt x="0" y="0"/>
                  </a:moveTo>
                  <a:lnTo>
                    <a:pt x="33179" y="0"/>
                  </a:lnTo>
                  <a:lnTo>
                    <a:pt x="67584" y="0"/>
                  </a:lnTo>
                  <a:lnTo>
                    <a:pt x="99251" y="793"/>
                  </a:lnTo>
                  <a:lnTo>
                    <a:pt x="131838" y="6150"/>
                  </a:lnTo>
                  <a:lnTo>
                    <a:pt x="185737" y="142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81" name="SMARTInkShape-82"/>
            <p:cNvSpPr/>
            <p:nvPr/>
          </p:nvSpPr>
          <p:spPr>
            <a:xfrm>
              <a:off x="2857500" y="5386388"/>
              <a:ext cx="128589" cy="171451"/>
            </a:xfrm>
            <a:custGeom>
              <a:avLst/>
              <a:gdLst/>
              <a:ahLst/>
              <a:cxnLst/>
              <a:rect l="0" t="0" r="0" b="0"/>
              <a:pathLst>
                <a:path w="128589" h="171451">
                  <a:moveTo>
                    <a:pt x="128588" y="0"/>
                  </a:moveTo>
                  <a:lnTo>
                    <a:pt x="124795" y="3792"/>
                  </a:lnTo>
                  <a:lnTo>
                    <a:pt x="122933" y="7770"/>
                  </a:lnTo>
                  <a:lnTo>
                    <a:pt x="115937" y="24835"/>
                  </a:lnTo>
                  <a:lnTo>
                    <a:pt x="102328" y="56593"/>
                  </a:lnTo>
                  <a:lnTo>
                    <a:pt x="90739" y="72503"/>
                  </a:lnTo>
                  <a:lnTo>
                    <a:pt x="58770" y="107625"/>
                  </a:lnTo>
                  <a:lnTo>
                    <a:pt x="52314" y="116096"/>
                  </a:lnTo>
                  <a:lnTo>
                    <a:pt x="17750" y="148982"/>
                  </a:lnTo>
                  <a:lnTo>
                    <a:pt x="0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82" name="SMARTInkShape-83"/>
            <p:cNvSpPr/>
            <p:nvPr/>
          </p:nvSpPr>
          <p:spPr>
            <a:xfrm>
              <a:off x="3207544" y="5579270"/>
              <a:ext cx="78582" cy="4117"/>
            </a:xfrm>
            <a:custGeom>
              <a:avLst/>
              <a:gdLst/>
              <a:ahLst/>
              <a:cxnLst/>
              <a:rect l="0" t="0" r="0" b="0"/>
              <a:pathLst>
                <a:path w="78582" h="4117">
                  <a:moveTo>
                    <a:pt x="0" y="0"/>
                  </a:moveTo>
                  <a:lnTo>
                    <a:pt x="7291" y="793"/>
                  </a:lnTo>
                  <a:lnTo>
                    <a:pt x="22798" y="4116"/>
                  </a:lnTo>
                  <a:lnTo>
                    <a:pt x="55722" y="206"/>
                  </a:lnTo>
                  <a:lnTo>
                    <a:pt x="7858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83" name="SMARTInkShape-84"/>
            <p:cNvSpPr/>
            <p:nvPr/>
          </p:nvSpPr>
          <p:spPr>
            <a:xfrm>
              <a:off x="3471863" y="5459112"/>
              <a:ext cx="92869" cy="144702"/>
            </a:xfrm>
            <a:custGeom>
              <a:avLst/>
              <a:gdLst/>
              <a:ahLst/>
              <a:cxnLst/>
              <a:rect l="0" t="0" r="0" b="0"/>
              <a:pathLst>
                <a:path w="92869" h="144702">
                  <a:moveTo>
                    <a:pt x="92868" y="13001"/>
                  </a:moveTo>
                  <a:lnTo>
                    <a:pt x="85578" y="12207"/>
                  </a:lnTo>
                  <a:lnTo>
                    <a:pt x="71658" y="7297"/>
                  </a:lnTo>
                  <a:lnTo>
                    <a:pt x="69203" y="5230"/>
                  </a:lnTo>
                  <a:lnTo>
                    <a:pt x="67567" y="3058"/>
                  </a:lnTo>
                  <a:lnTo>
                    <a:pt x="61515" y="644"/>
                  </a:lnTo>
                  <a:lnTo>
                    <a:pt x="57679" y="0"/>
                  </a:lnTo>
                  <a:lnTo>
                    <a:pt x="51299" y="1402"/>
                  </a:lnTo>
                  <a:lnTo>
                    <a:pt x="48487" y="2886"/>
                  </a:lnTo>
                  <a:lnTo>
                    <a:pt x="46612" y="4672"/>
                  </a:lnTo>
                  <a:lnTo>
                    <a:pt x="44529" y="8769"/>
                  </a:lnTo>
                  <a:lnTo>
                    <a:pt x="43356" y="15539"/>
                  </a:lnTo>
                  <a:lnTo>
                    <a:pt x="58469" y="44967"/>
                  </a:lnTo>
                  <a:lnTo>
                    <a:pt x="75433" y="79034"/>
                  </a:lnTo>
                  <a:lnTo>
                    <a:pt x="83456" y="106213"/>
                  </a:lnTo>
                  <a:lnTo>
                    <a:pt x="84213" y="113242"/>
                  </a:lnTo>
                  <a:lnTo>
                    <a:pt x="82336" y="119516"/>
                  </a:lnTo>
                  <a:lnTo>
                    <a:pt x="73899" y="130720"/>
                  </a:lnTo>
                  <a:lnTo>
                    <a:pt x="66446" y="136757"/>
                  </a:lnTo>
                  <a:lnTo>
                    <a:pt x="47609" y="144426"/>
                  </a:lnTo>
                  <a:lnTo>
                    <a:pt x="36770" y="144701"/>
                  </a:lnTo>
                  <a:lnTo>
                    <a:pt x="12838" y="140411"/>
                  </a:lnTo>
                  <a:lnTo>
                    <a:pt x="6235" y="134185"/>
                  </a:lnTo>
                  <a:lnTo>
                    <a:pt x="0" y="1201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84" name="SMARTInkShape-85"/>
            <p:cNvSpPr/>
            <p:nvPr/>
          </p:nvSpPr>
          <p:spPr>
            <a:xfrm>
              <a:off x="3178969" y="5550695"/>
              <a:ext cx="71438" cy="14286"/>
            </a:xfrm>
            <a:custGeom>
              <a:avLst/>
              <a:gdLst/>
              <a:ahLst/>
              <a:cxnLst/>
              <a:rect l="0" t="0" r="0" b="0"/>
              <a:pathLst>
                <a:path w="71438" h="14286">
                  <a:moveTo>
                    <a:pt x="0" y="14285"/>
                  </a:moveTo>
                  <a:lnTo>
                    <a:pt x="3792" y="14285"/>
                  </a:lnTo>
                  <a:lnTo>
                    <a:pt x="32905" y="7011"/>
                  </a:lnTo>
                  <a:lnTo>
                    <a:pt x="7143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85" name="SMARTInkShape-86"/>
            <p:cNvSpPr/>
            <p:nvPr/>
          </p:nvSpPr>
          <p:spPr>
            <a:xfrm>
              <a:off x="2414588" y="5522120"/>
              <a:ext cx="200026" cy="21431"/>
            </a:xfrm>
            <a:custGeom>
              <a:avLst/>
              <a:gdLst/>
              <a:ahLst/>
              <a:cxnLst/>
              <a:rect l="0" t="0" r="0" b="0"/>
              <a:pathLst>
                <a:path w="200026" h="21431">
                  <a:moveTo>
                    <a:pt x="0" y="0"/>
                  </a:moveTo>
                  <a:lnTo>
                    <a:pt x="7584" y="0"/>
                  </a:lnTo>
                  <a:lnTo>
                    <a:pt x="13425" y="2116"/>
                  </a:lnTo>
                  <a:lnTo>
                    <a:pt x="16093" y="3791"/>
                  </a:lnTo>
                  <a:lnTo>
                    <a:pt x="50791" y="10641"/>
                  </a:lnTo>
                  <a:lnTo>
                    <a:pt x="79530" y="14360"/>
                  </a:lnTo>
                  <a:lnTo>
                    <a:pt x="112841" y="19798"/>
                  </a:lnTo>
                  <a:lnTo>
                    <a:pt x="142587" y="21108"/>
                  </a:lnTo>
                  <a:lnTo>
                    <a:pt x="176439" y="21387"/>
                  </a:lnTo>
                  <a:lnTo>
                    <a:pt x="200025" y="2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86" name="SMARTInkShape-87"/>
            <p:cNvSpPr/>
            <p:nvPr/>
          </p:nvSpPr>
          <p:spPr>
            <a:xfrm>
              <a:off x="4750594" y="5593555"/>
              <a:ext cx="1" cy="14291"/>
            </a:xfrm>
            <a:custGeom>
              <a:avLst/>
              <a:gdLst/>
              <a:ahLst/>
              <a:cxnLst/>
              <a:rect l="0" t="0" r="0" b="0"/>
              <a:pathLst>
                <a:path w="1" h="14291">
                  <a:moveTo>
                    <a:pt x="0" y="0"/>
                  </a:moveTo>
                  <a:lnTo>
                    <a:pt x="0" y="142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87" name="SMARTInkShape-88"/>
            <p:cNvSpPr/>
            <p:nvPr/>
          </p:nvSpPr>
          <p:spPr>
            <a:xfrm>
              <a:off x="4629596" y="5625160"/>
              <a:ext cx="56705" cy="111271"/>
            </a:xfrm>
            <a:custGeom>
              <a:avLst/>
              <a:gdLst/>
              <a:ahLst/>
              <a:cxnLst/>
              <a:rect l="0" t="0" r="0" b="0"/>
              <a:pathLst>
                <a:path w="56705" h="111271">
                  <a:moveTo>
                    <a:pt x="56704" y="4115"/>
                  </a:moveTo>
                  <a:lnTo>
                    <a:pt x="52912" y="323"/>
                  </a:lnTo>
                  <a:lnTo>
                    <a:pt x="50207" y="0"/>
                  </a:lnTo>
                  <a:lnTo>
                    <a:pt x="33761" y="3416"/>
                  </a:lnTo>
                  <a:lnTo>
                    <a:pt x="22213" y="11492"/>
                  </a:lnTo>
                  <a:lnTo>
                    <a:pt x="12530" y="20147"/>
                  </a:lnTo>
                  <a:lnTo>
                    <a:pt x="4634" y="35324"/>
                  </a:lnTo>
                  <a:lnTo>
                    <a:pt x="557" y="57670"/>
                  </a:lnTo>
                  <a:lnTo>
                    <a:pt x="0" y="73425"/>
                  </a:lnTo>
                  <a:lnTo>
                    <a:pt x="3986" y="86778"/>
                  </a:lnTo>
                  <a:lnTo>
                    <a:pt x="11049" y="97210"/>
                  </a:lnTo>
                  <a:lnTo>
                    <a:pt x="28129" y="1112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88" name="SMARTInkShape-89"/>
            <p:cNvSpPr/>
            <p:nvPr/>
          </p:nvSpPr>
          <p:spPr>
            <a:xfrm>
              <a:off x="3487143" y="5993605"/>
              <a:ext cx="91877" cy="28576"/>
            </a:xfrm>
            <a:custGeom>
              <a:avLst/>
              <a:gdLst/>
              <a:ahLst/>
              <a:cxnLst/>
              <a:rect l="0" t="0" r="0" b="0"/>
              <a:pathLst>
                <a:path w="91877" h="28576">
                  <a:moveTo>
                    <a:pt x="6151" y="0"/>
                  </a:moveTo>
                  <a:lnTo>
                    <a:pt x="0" y="0"/>
                  </a:lnTo>
                  <a:lnTo>
                    <a:pt x="5245" y="0"/>
                  </a:lnTo>
                  <a:lnTo>
                    <a:pt x="9675" y="3793"/>
                  </a:lnTo>
                  <a:lnTo>
                    <a:pt x="15919" y="5656"/>
                  </a:lnTo>
                  <a:lnTo>
                    <a:pt x="28360" y="8820"/>
                  </a:lnTo>
                  <a:lnTo>
                    <a:pt x="42100" y="12669"/>
                  </a:lnTo>
                  <a:lnTo>
                    <a:pt x="64758" y="17761"/>
                  </a:lnTo>
                  <a:lnTo>
                    <a:pt x="91876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89" name="SMARTInkShape-90"/>
            <p:cNvSpPr/>
            <p:nvPr/>
          </p:nvSpPr>
          <p:spPr>
            <a:xfrm>
              <a:off x="3507581" y="5965030"/>
              <a:ext cx="50008" cy="128591"/>
            </a:xfrm>
            <a:custGeom>
              <a:avLst/>
              <a:gdLst/>
              <a:ahLst/>
              <a:cxnLst/>
              <a:rect l="0" t="0" r="0" b="0"/>
              <a:pathLst>
                <a:path w="50008" h="128591">
                  <a:moveTo>
                    <a:pt x="50007" y="0"/>
                  </a:moveTo>
                  <a:lnTo>
                    <a:pt x="50007" y="7586"/>
                  </a:lnTo>
                  <a:lnTo>
                    <a:pt x="47890" y="13427"/>
                  </a:lnTo>
                  <a:lnTo>
                    <a:pt x="33214" y="47001"/>
                  </a:lnTo>
                  <a:lnTo>
                    <a:pt x="17456" y="80927"/>
                  </a:lnTo>
                  <a:lnTo>
                    <a:pt x="14433" y="94447"/>
                  </a:lnTo>
                  <a:lnTo>
                    <a:pt x="9656" y="104626"/>
                  </a:lnTo>
                  <a:lnTo>
                    <a:pt x="7475" y="118916"/>
                  </a:lnTo>
                  <a:lnTo>
                    <a:pt x="0" y="1285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90" name="SMARTInkShape-91"/>
            <p:cNvSpPr/>
            <p:nvPr/>
          </p:nvSpPr>
          <p:spPr>
            <a:xfrm>
              <a:off x="3364706" y="5972288"/>
              <a:ext cx="61798" cy="113754"/>
            </a:xfrm>
            <a:custGeom>
              <a:avLst/>
              <a:gdLst/>
              <a:ahLst/>
              <a:cxnLst/>
              <a:rect l="0" t="0" r="0" b="0"/>
              <a:pathLst>
                <a:path w="61798" h="113754">
                  <a:moveTo>
                    <a:pt x="57150" y="14175"/>
                  </a:moveTo>
                  <a:lnTo>
                    <a:pt x="53358" y="10382"/>
                  </a:lnTo>
                  <a:lnTo>
                    <a:pt x="39623" y="4232"/>
                  </a:lnTo>
                  <a:lnTo>
                    <a:pt x="13451" y="268"/>
                  </a:lnTo>
                  <a:lnTo>
                    <a:pt x="5220" y="0"/>
                  </a:lnTo>
                  <a:lnTo>
                    <a:pt x="4274" y="1550"/>
                  </a:lnTo>
                  <a:lnTo>
                    <a:pt x="5339" y="7505"/>
                  </a:lnTo>
                  <a:lnTo>
                    <a:pt x="23079" y="39626"/>
                  </a:lnTo>
                  <a:lnTo>
                    <a:pt x="51654" y="74902"/>
                  </a:lnTo>
                  <a:lnTo>
                    <a:pt x="60548" y="89582"/>
                  </a:lnTo>
                  <a:lnTo>
                    <a:pt x="61797" y="93022"/>
                  </a:lnTo>
                  <a:lnTo>
                    <a:pt x="61042" y="96108"/>
                  </a:lnTo>
                  <a:lnTo>
                    <a:pt x="55970" y="101654"/>
                  </a:lnTo>
                  <a:lnTo>
                    <a:pt x="40571" y="110888"/>
                  </a:lnTo>
                  <a:lnTo>
                    <a:pt x="30895" y="113210"/>
                  </a:lnTo>
                  <a:lnTo>
                    <a:pt x="22727" y="113753"/>
                  </a:lnTo>
                  <a:lnTo>
                    <a:pt x="15922" y="111877"/>
                  </a:lnTo>
                  <a:lnTo>
                    <a:pt x="0" y="927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91" name="SMARTInkShape-92"/>
            <p:cNvSpPr/>
            <p:nvPr/>
          </p:nvSpPr>
          <p:spPr>
            <a:xfrm>
              <a:off x="2500313" y="5372100"/>
              <a:ext cx="78582" cy="314326"/>
            </a:xfrm>
            <a:custGeom>
              <a:avLst/>
              <a:gdLst/>
              <a:ahLst/>
              <a:cxnLst/>
              <a:rect l="0" t="0" r="0" b="0"/>
              <a:pathLst>
                <a:path w="78582" h="314326">
                  <a:moveTo>
                    <a:pt x="78581" y="0"/>
                  </a:moveTo>
                  <a:lnTo>
                    <a:pt x="78581" y="6152"/>
                  </a:lnTo>
                  <a:lnTo>
                    <a:pt x="74789" y="10642"/>
                  </a:lnTo>
                  <a:lnTo>
                    <a:pt x="72926" y="16901"/>
                  </a:lnTo>
                  <a:lnTo>
                    <a:pt x="71524" y="51570"/>
                  </a:lnTo>
                  <a:lnTo>
                    <a:pt x="70661" y="79684"/>
                  </a:lnTo>
                  <a:lnTo>
                    <a:pt x="63669" y="112871"/>
                  </a:lnTo>
                  <a:lnTo>
                    <a:pt x="50853" y="146385"/>
                  </a:lnTo>
                  <a:lnTo>
                    <a:pt x="38737" y="178670"/>
                  </a:lnTo>
                  <a:lnTo>
                    <a:pt x="31145" y="205516"/>
                  </a:lnTo>
                  <a:lnTo>
                    <a:pt x="21468" y="240915"/>
                  </a:lnTo>
                  <a:lnTo>
                    <a:pt x="11913" y="271073"/>
                  </a:lnTo>
                  <a:lnTo>
                    <a:pt x="941" y="303557"/>
                  </a:lnTo>
                  <a:lnTo>
                    <a:pt x="0" y="3143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92" name="SMARTInkShape-93"/>
            <p:cNvSpPr/>
            <p:nvPr/>
          </p:nvSpPr>
          <p:spPr>
            <a:xfrm>
              <a:off x="3064669" y="6015038"/>
              <a:ext cx="100013" cy="14288"/>
            </a:xfrm>
            <a:custGeom>
              <a:avLst/>
              <a:gdLst/>
              <a:ahLst/>
              <a:cxnLst/>
              <a:rect l="0" t="0" r="0" b="0"/>
              <a:pathLst>
                <a:path w="100013" h="14288">
                  <a:moveTo>
                    <a:pt x="0" y="0"/>
                  </a:moveTo>
                  <a:lnTo>
                    <a:pt x="3792" y="3792"/>
                  </a:lnTo>
                  <a:lnTo>
                    <a:pt x="30088" y="7275"/>
                  </a:lnTo>
                  <a:lnTo>
                    <a:pt x="59010" y="11857"/>
                  </a:lnTo>
                  <a:lnTo>
                    <a:pt x="100012" y="142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93" name="SMARTInkShape-94"/>
            <p:cNvSpPr/>
            <p:nvPr/>
          </p:nvSpPr>
          <p:spPr>
            <a:xfrm>
              <a:off x="4459234" y="5614988"/>
              <a:ext cx="134198" cy="92868"/>
            </a:xfrm>
            <a:custGeom>
              <a:avLst/>
              <a:gdLst/>
              <a:ahLst/>
              <a:cxnLst/>
              <a:rect l="0" t="0" r="0" b="0"/>
              <a:pathLst>
                <a:path w="134198" h="92868">
                  <a:moveTo>
                    <a:pt x="77047" y="0"/>
                  </a:moveTo>
                  <a:lnTo>
                    <a:pt x="63312" y="0"/>
                  </a:lnTo>
                  <a:lnTo>
                    <a:pt x="54803" y="4233"/>
                  </a:lnTo>
                  <a:lnTo>
                    <a:pt x="22231" y="27434"/>
                  </a:lnTo>
                  <a:lnTo>
                    <a:pt x="11769" y="37056"/>
                  </a:lnTo>
                  <a:lnTo>
                    <a:pt x="3642" y="52519"/>
                  </a:lnTo>
                  <a:lnTo>
                    <a:pt x="0" y="68389"/>
                  </a:lnTo>
                  <a:lnTo>
                    <a:pt x="283" y="71787"/>
                  </a:lnTo>
                  <a:lnTo>
                    <a:pt x="1264" y="74052"/>
                  </a:lnTo>
                  <a:lnTo>
                    <a:pt x="2713" y="75561"/>
                  </a:lnTo>
                  <a:lnTo>
                    <a:pt x="8556" y="77238"/>
                  </a:lnTo>
                  <a:lnTo>
                    <a:pt x="12336" y="77686"/>
                  </a:lnTo>
                  <a:lnTo>
                    <a:pt x="22887" y="73950"/>
                  </a:lnTo>
                  <a:lnTo>
                    <a:pt x="55252" y="55253"/>
                  </a:lnTo>
                  <a:lnTo>
                    <a:pt x="83734" y="29020"/>
                  </a:lnTo>
                  <a:lnTo>
                    <a:pt x="84151" y="38556"/>
                  </a:lnTo>
                  <a:lnTo>
                    <a:pt x="84179" y="52964"/>
                  </a:lnTo>
                  <a:lnTo>
                    <a:pt x="88419" y="63491"/>
                  </a:lnTo>
                  <a:lnTo>
                    <a:pt x="95595" y="72668"/>
                  </a:lnTo>
                  <a:lnTo>
                    <a:pt x="134197" y="928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94" name="SMARTInkShape-95"/>
            <p:cNvSpPr/>
            <p:nvPr/>
          </p:nvSpPr>
          <p:spPr>
            <a:xfrm>
              <a:off x="4179094" y="5572125"/>
              <a:ext cx="128094" cy="194803"/>
            </a:xfrm>
            <a:custGeom>
              <a:avLst/>
              <a:gdLst/>
              <a:ahLst/>
              <a:cxnLst/>
              <a:rect l="0" t="0" r="0" b="0"/>
              <a:pathLst>
                <a:path w="128094" h="194803">
                  <a:moveTo>
                    <a:pt x="107156" y="0"/>
                  </a:moveTo>
                  <a:lnTo>
                    <a:pt x="90364" y="0"/>
                  </a:lnTo>
                  <a:lnTo>
                    <a:pt x="73831" y="6152"/>
                  </a:lnTo>
                  <a:lnTo>
                    <a:pt x="73827" y="7276"/>
                  </a:lnTo>
                  <a:lnTo>
                    <a:pt x="75939" y="10642"/>
                  </a:lnTo>
                  <a:lnTo>
                    <a:pt x="77613" y="11857"/>
                  </a:lnTo>
                  <a:lnTo>
                    <a:pt x="81591" y="13207"/>
                  </a:lnTo>
                  <a:lnTo>
                    <a:pt x="95877" y="13967"/>
                  </a:lnTo>
                  <a:lnTo>
                    <a:pt x="99637" y="13281"/>
                  </a:lnTo>
                  <a:lnTo>
                    <a:pt x="102143" y="12029"/>
                  </a:lnTo>
                  <a:lnTo>
                    <a:pt x="103814" y="10401"/>
                  </a:lnTo>
                  <a:lnTo>
                    <a:pt x="109904" y="8591"/>
                  </a:lnTo>
                  <a:lnTo>
                    <a:pt x="128093" y="7169"/>
                  </a:lnTo>
                  <a:lnTo>
                    <a:pt x="114095" y="41746"/>
                  </a:lnTo>
                  <a:lnTo>
                    <a:pt x="99994" y="76994"/>
                  </a:lnTo>
                  <a:lnTo>
                    <a:pt x="86691" y="108695"/>
                  </a:lnTo>
                  <a:lnTo>
                    <a:pt x="73686" y="137652"/>
                  </a:lnTo>
                  <a:lnTo>
                    <a:pt x="56653" y="170183"/>
                  </a:lnTo>
                  <a:lnTo>
                    <a:pt x="46610" y="183587"/>
                  </a:lnTo>
                  <a:lnTo>
                    <a:pt x="29156" y="194802"/>
                  </a:lnTo>
                  <a:lnTo>
                    <a:pt x="0" y="1928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95" name="SMARTInkShape-96"/>
            <p:cNvSpPr/>
            <p:nvPr/>
          </p:nvSpPr>
          <p:spPr>
            <a:xfrm>
              <a:off x="4057666" y="5536405"/>
              <a:ext cx="90950" cy="107159"/>
            </a:xfrm>
            <a:custGeom>
              <a:avLst/>
              <a:gdLst/>
              <a:ahLst/>
              <a:cxnLst/>
              <a:rect l="0" t="0" r="0" b="0"/>
              <a:pathLst>
                <a:path w="90950" h="107159">
                  <a:moveTo>
                    <a:pt x="21415" y="0"/>
                  </a:moveTo>
                  <a:lnTo>
                    <a:pt x="21415" y="3793"/>
                  </a:lnTo>
                  <a:lnTo>
                    <a:pt x="20622" y="4911"/>
                  </a:lnTo>
                  <a:lnTo>
                    <a:pt x="19299" y="5656"/>
                  </a:lnTo>
                  <a:lnTo>
                    <a:pt x="17623" y="6152"/>
                  </a:lnTo>
                  <a:lnTo>
                    <a:pt x="15761" y="13053"/>
                  </a:lnTo>
                  <a:lnTo>
                    <a:pt x="15264" y="18228"/>
                  </a:lnTo>
                  <a:lnTo>
                    <a:pt x="10479" y="28210"/>
                  </a:lnTo>
                  <a:lnTo>
                    <a:pt x="3094" y="40639"/>
                  </a:lnTo>
                  <a:lnTo>
                    <a:pt x="0" y="49959"/>
                  </a:lnTo>
                  <a:lnTo>
                    <a:pt x="7573" y="38616"/>
                  </a:lnTo>
                  <a:lnTo>
                    <a:pt x="27456" y="23966"/>
                  </a:lnTo>
                  <a:lnTo>
                    <a:pt x="42079" y="17157"/>
                  </a:lnTo>
                  <a:lnTo>
                    <a:pt x="59023" y="15138"/>
                  </a:lnTo>
                  <a:lnTo>
                    <a:pt x="75333" y="18333"/>
                  </a:lnTo>
                  <a:lnTo>
                    <a:pt x="83214" y="24288"/>
                  </a:lnTo>
                  <a:lnTo>
                    <a:pt x="88569" y="31433"/>
                  </a:lnTo>
                  <a:lnTo>
                    <a:pt x="90949" y="37254"/>
                  </a:lnTo>
                  <a:lnTo>
                    <a:pt x="88496" y="52579"/>
                  </a:lnTo>
                  <a:lnTo>
                    <a:pt x="71422" y="1071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96" name="SMARTInkShape-97"/>
            <p:cNvSpPr/>
            <p:nvPr/>
          </p:nvSpPr>
          <p:spPr>
            <a:xfrm>
              <a:off x="3883277" y="5529263"/>
              <a:ext cx="81043" cy="76836"/>
            </a:xfrm>
            <a:custGeom>
              <a:avLst/>
              <a:gdLst/>
              <a:ahLst/>
              <a:cxnLst/>
              <a:rect l="0" t="0" r="0" b="0"/>
              <a:pathLst>
                <a:path w="81043" h="76836">
                  <a:moveTo>
                    <a:pt x="52929" y="0"/>
                  </a:moveTo>
                  <a:lnTo>
                    <a:pt x="49137" y="0"/>
                  </a:lnTo>
                  <a:lnTo>
                    <a:pt x="45158" y="2116"/>
                  </a:lnTo>
                  <a:lnTo>
                    <a:pt x="23672" y="18706"/>
                  </a:lnTo>
                  <a:lnTo>
                    <a:pt x="920" y="50816"/>
                  </a:lnTo>
                  <a:lnTo>
                    <a:pt x="0" y="54516"/>
                  </a:lnTo>
                  <a:lnTo>
                    <a:pt x="1095" y="62858"/>
                  </a:lnTo>
                  <a:lnTo>
                    <a:pt x="6344" y="69741"/>
                  </a:lnTo>
                  <a:lnTo>
                    <a:pt x="9966" y="72687"/>
                  </a:lnTo>
                  <a:lnTo>
                    <a:pt x="18224" y="75962"/>
                  </a:lnTo>
                  <a:lnTo>
                    <a:pt x="22649" y="76835"/>
                  </a:lnTo>
                  <a:lnTo>
                    <a:pt x="33915" y="73571"/>
                  </a:lnTo>
                  <a:lnTo>
                    <a:pt x="51529" y="62809"/>
                  </a:lnTo>
                  <a:lnTo>
                    <a:pt x="67911" y="48742"/>
                  </a:lnTo>
                  <a:lnTo>
                    <a:pt x="76242" y="33227"/>
                  </a:lnTo>
                  <a:lnTo>
                    <a:pt x="80465" y="18058"/>
                  </a:lnTo>
                  <a:lnTo>
                    <a:pt x="81042" y="12523"/>
                  </a:lnTo>
                  <a:lnTo>
                    <a:pt x="80403" y="11524"/>
                  </a:lnTo>
                  <a:lnTo>
                    <a:pt x="79182" y="11651"/>
                  </a:lnTo>
                  <a:lnTo>
                    <a:pt x="74361" y="142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97" name="SMARTInkShape-98"/>
            <p:cNvSpPr/>
            <p:nvPr/>
          </p:nvSpPr>
          <p:spPr>
            <a:xfrm>
              <a:off x="3736305" y="5529263"/>
              <a:ext cx="85602" cy="70880"/>
            </a:xfrm>
            <a:custGeom>
              <a:avLst/>
              <a:gdLst/>
              <a:ahLst/>
              <a:cxnLst/>
              <a:rect l="0" t="0" r="0" b="0"/>
              <a:pathLst>
                <a:path w="85602" h="70880">
                  <a:moveTo>
                    <a:pt x="35595" y="7142"/>
                  </a:moveTo>
                  <a:lnTo>
                    <a:pt x="18803" y="38370"/>
                  </a:lnTo>
                  <a:lnTo>
                    <a:pt x="7004" y="61899"/>
                  </a:lnTo>
                  <a:lnTo>
                    <a:pt x="294" y="70879"/>
                  </a:lnTo>
                  <a:lnTo>
                    <a:pt x="0" y="67479"/>
                  </a:lnTo>
                  <a:lnTo>
                    <a:pt x="3705" y="57653"/>
                  </a:lnTo>
                  <a:lnTo>
                    <a:pt x="38917" y="30791"/>
                  </a:lnTo>
                  <a:lnTo>
                    <a:pt x="67129" y="9793"/>
                  </a:lnTo>
                  <a:lnTo>
                    <a:pt x="8560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98" name="SMARTInkShape-99"/>
            <p:cNvSpPr/>
            <p:nvPr/>
          </p:nvSpPr>
          <p:spPr>
            <a:xfrm>
              <a:off x="3607594" y="5479255"/>
              <a:ext cx="64295" cy="21434"/>
            </a:xfrm>
            <a:custGeom>
              <a:avLst/>
              <a:gdLst/>
              <a:ahLst/>
              <a:cxnLst/>
              <a:rect l="0" t="0" r="0" b="0"/>
              <a:pathLst>
                <a:path w="64295" h="21434">
                  <a:moveTo>
                    <a:pt x="0" y="0"/>
                  </a:moveTo>
                  <a:lnTo>
                    <a:pt x="35019" y="16794"/>
                  </a:lnTo>
                  <a:lnTo>
                    <a:pt x="64294" y="214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99" name="SMARTInkShape-100"/>
            <p:cNvSpPr/>
            <p:nvPr/>
          </p:nvSpPr>
          <p:spPr>
            <a:xfrm>
              <a:off x="3643313" y="5422105"/>
              <a:ext cx="35719" cy="200026"/>
            </a:xfrm>
            <a:custGeom>
              <a:avLst/>
              <a:gdLst/>
              <a:ahLst/>
              <a:cxnLst/>
              <a:rect l="0" t="0" r="0" b="0"/>
              <a:pathLst>
                <a:path w="35719" h="200026">
                  <a:moveTo>
                    <a:pt x="35718" y="0"/>
                  </a:moveTo>
                  <a:lnTo>
                    <a:pt x="31926" y="0"/>
                  </a:lnTo>
                  <a:lnTo>
                    <a:pt x="30809" y="2383"/>
                  </a:lnTo>
                  <a:lnTo>
                    <a:pt x="28869" y="37414"/>
                  </a:lnTo>
                  <a:lnTo>
                    <a:pt x="23723" y="70363"/>
                  </a:lnTo>
                  <a:lnTo>
                    <a:pt x="19767" y="99801"/>
                  </a:lnTo>
                  <a:lnTo>
                    <a:pt x="13794" y="125615"/>
                  </a:lnTo>
                  <a:lnTo>
                    <a:pt x="0" y="2000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00" name="SMARTInkShape-101"/>
            <p:cNvSpPr/>
            <p:nvPr/>
          </p:nvSpPr>
          <p:spPr>
            <a:xfrm>
              <a:off x="2357438" y="5414963"/>
              <a:ext cx="82697" cy="335758"/>
            </a:xfrm>
            <a:custGeom>
              <a:avLst/>
              <a:gdLst/>
              <a:ahLst/>
              <a:cxnLst/>
              <a:rect l="0" t="0" r="0" b="0"/>
              <a:pathLst>
                <a:path w="82697" h="335758">
                  <a:moveTo>
                    <a:pt x="78581" y="0"/>
                  </a:moveTo>
                  <a:lnTo>
                    <a:pt x="78581" y="10641"/>
                  </a:lnTo>
                  <a:lnTo>
                    <a:pt x="80697" y="14783"/>
                  </a:lnTo>
                  <a:lnTo>
                    <a:pt x="82373" y="16999"/>
                  </a:lnTo>
                  <a:lnTo>
                    <a:pt x="82696" y="20064"/>
                  </a:lnTo>
                  <a:lnTo>
                    <a:pt x="78788" y="54902"/>
                  </a:lnTo>
                  <a:lnTo>
                    <a:pt x="70837" y="88486"/>
                  </a:lnTo>
                  <a:lnTo>
                    <a:pt x="61999" y="113001"/>
                  </a:lnTo>
                  <a:lnTo>
                    <a:pt x="48583" y="146410"/>
                  </a:lnTo>
                  <a:lnTo>
                    <a:pt x="40765" y="174173"/>
                  </a:lnTo>
                  <a:lnTo>
                    <a:pt x="33421" y="202507"/>
                  </a:lnTo>
                  <a:lnTo>
                    <a:pt x="23035" y="235617"/>
                  </a:lnTo>
                  <a:lnTo>
                    <a:pt x="10753" y="267674"/>
                  </a:lnTo>
                  <a:lnTo>
                    <a:pt x="2709" y="299685"/>
                  </a:lnTo>
                  <a:lnTo>
                    <a:pt x="0" y="3357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01" name="SMARTInkShape-102"/>
            <p:cNvSpPr/>
            <p:nvPr/>
          </p:nvSpPr>
          <p:spPr>
            <a:xfrm>
              <a:off x="2064544" y="5481624"/>
              <a:ext cx="197089" cy="161940"/>
            </a:xfrm>
            <a:custGeom>
              <a:avLst/>
              <a:gdLst/>
              <a:ahLst/>
              <a:cxnLst/>
              <a:rect l="0" t="0" r="0" b="0"/>
              <a:pathLst>
                <a:path w="197089" h="161940">
                  <a:moveTo>
                    <a:pt x="28575" y="26206"/>
                  </a:moveTo>
                  <a:lnTo>
                    <a:pt x="28575" y="22415"/>
                  </a:lnTo>
                  <a:lnTo>
                    <a:pt x="32808" y="18436"/>
                  </a:lnTo>
                  <a:lnTo>
                    <a:pt x="57521" y="1182"/>
                  </a:lnTo>
                  <a:lnTo>
                    <a:pt x="62160" y="0"/>
                  </a:lnTo>
                  <a:lnTo>
                    <a:pt x="83858" y="2126"/>
                  </a:lnTo>
                  <a:lnTo>
                    <a:pt x="114188" y="11576"/>
                  </a:lnTo>
                  <a:lnTo>
                    <a:pt x="143676" y="28992"/>
                  </a:lnTo>
                  <a:lnTo>
                    <a:pt x="174907" y="52454"/>
                  </a:lnTo>
                  <a:lnTo>
                    <a:pt x="193417" y="80486"/>
                  </a:lnTo>
                  <a:lnTo>
                    <a:pt x="197088" y="89490"/>
                  </a:lnTo>
                  <a:lnTo>
                    <a:pt x="194486" y="102487"/>
                  </a:lnTo>
                  <a:lnTo>
                    <a:pt x="191570" y="110398"/>
                  </a:lnTo>
                  <a:lnTo>
                    <a:pt x="186451" y="116466"/>
                  </a:lnTo>
                  <a:lnTo>
                    <a:pt x="164870" y="128797"/>
                  </a:lnTo>
                  <a:lnTo>
                    <a:pt x="129492" y="140076"/>
                  </a:lnTo>
                  <a:lnTo>
                    <a:pt x="105177" y="145078"/>
                  </a:lnTo>
                  <a:lnTo>
                    <a:pt x="69969" y="151563"/>
                  </a:lnTo>
                  <a:lnTo>
                    <a:pt x="40663" y="153837"/>
                  </a:lnTo>
                  <a:lnTo>
                    <a:pt x="0" y="1619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02" name="SMARTInkShape-103"/>
            <p:cNvSpPr/>
            <p:nvPr/>
          </p:nvSpPr>
          <p:spPr>
            <a:xfrm>
              <a:off x="3886200" y="6043613"/>
              <a:ext cx="7145" cy="21433"/>
            </a:xfrm>
            <a:custGeom>
              <a:avLst/>
              <a:gdLst/>
              <a:ahLst/>
              <a:cxnLst/>
              <a:rect l="0" t="0" r="0" b="0"/>
              <a:pathLst>
                <a:path w="7145" h="21433">
                  <a:moveTo>
                    <a:pt x="7144" y="0"/>
                  </a:moveTo>
                  <a:lnTo>
                    <a:pt x="7144" y="10641"/>
                  </a:lnTo>
                  <a:lnTo>
                    <a:pt x="6350" y="11857"/>
                  </a:lnTo>
                  <a:lnTo>
                    <a:pt x="5027" y="12667"/>
                  </a:lnTo>
                  <a:lnTo>
                    <a:pt x="3352" y="13207"/>
                  </a:lnTo>
                  <a:lnTo>
                    <a:pt x="2234" y="14361"/>
                  </a:lnTo>
                  <a:lnTo>
                    <a:pt x="0" y="214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03" name="SMARTInkShape-104"/>
            <p:cNvSpPr/>
            <p:nvPr/>
          </p:nvSpPr>
          <p:spPr>
            <a:xfrm>
              <a:off x="3100388" y="6050755"/>
              <a:ext cx="121444" cy="21434"/>
            </a:xfrm>
            <a:custGeom>
              <a:avLst/>
              <a:gdLst/>
              <a:ahLst/>
              <a:cxnLst/>
              <a:rect l="0" t="0" r="0" b="0"/>
              <a:pathLst>
                <a:path w="121444" h="21434">
                  <a:moveTo>
                    <a:pt x="0" y="0"/>
                  </a:moveTo>
                  <a:lnTo>
                    <a:pt x="0" y="3793"/>
                  </a:lnTo>
                  <a:lnTo>
                    <a:pt x="6350" y="7772"/>
                  </a:lnTo>
                  <a:lnTo>
                    <a:pt x="17903" y="11392"/>
                  </a:lnTo>
                  <a:lnTo>
                    <a:pt x="49074" y="13717"/>
                  </a:lnTo>
                  <a:lnTo>
                    <a:pt x="75394" y="16236"/>
                  </a:lnTo>
                  <a:lnTo>
                    <a:pt x="121443" y="214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04" name="SMARTInkShape-105"/>
            <p:cNvSpPr/>
            <p:nvPr/>
          </p:nvSpPr>
          <p:spPr>
            <a:xfrm>
              <a:off x="3857712" y="6050878"/>
              <a:ext cx="112480" cy="42743"/>
            </a:xfrm>
            <a:custGeom>
              <a:avLst/>
              <a:gdLst/>
              <a:ahLst/>
              <a:cxnLst/>
              <a:rect l="0" t="0" r="0" b="0"/>
              <a:pathLst>
                <a:path w="112480" h="42743">
                  <a:moveTo>
                    <a:pt x="7057" y="28452"/>
                  </a:moveTo>
                  <a:lnTo>
                    <a:pt x="0" y="28452"/>
                  </a:lnTo>
                  <a:lnTo>
                    <a:pt x="3731" y="28452"/>
                  </a:lnTo>
                  <a:lnTo>
                    <a:pt x="7695" y="26336"/>
                  </a:lnTo>
                  <a:lnTo>
                    <a:pt x="12103" y="23543"/>
                  </a:lnTo>
                  <a:lnTo>
                    <a:pt x="45443" y="9183"/>
                  </a:lnTo>
                  <a:lnTo>
                    <a:pt x="62146" y="1951"/>
                  </a:lnTo>
                  <a:lnTo>
                    <a:pt x="86906" y="0"/>
                  </a:lnTo>
                  <a:lnTo>
                    <a:pt x="98626" y="3707"/>
                  </a:lnTo>
                  <a:lnTo>
                    <a:pt x="105433" y="9782"/>
                  </a:lnTo>
                  <a:lnTo>
                    <a:pt x="110311" y="16980"/>
                  </a:lnTo>
                  <a:lnTo>
                    <a:pt x="112479" y="22825"/>
                  </a:lnTo>
                  <a:lnTo>
                    <a:pt x="107069" y="427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05" name="SMARTInkShape-106"/>
            <p:cNvSpPr/>
            <p:nvPr/>
          </p:nvSpPr>
          <p:spPr>
            <a:xfrm>
              <a:off x="3964781" y="6065045"/>
              <a:ext cx="135565" cy="171451"/>
            </a:xfrm>
            <a:custGeom>
              <a:avLst/>
              <a:gdLst/>
              <a:ahLst/>
              <a:cxnLst/>
              <a:rect l="0" t="0" r="0" b="0"/>
              <a:pathLst>
                <a:path w="135565" h="171451">
                  <a:moveTo>
                    <a:pt x="85725" y="0"/>
                  </a:moveTo>
                  <a:lnTo>
                    <a:pt x="79229" y="5702"/>
                  </a:lnTo>
                  <a:lnTo>
                    <a:pt x="55995" y="19131"/>
                  </a:lnTo>
                  <a:lnTo>
                    <a:pt x="52668" y="23848"/>
                  </a:lnTo>
                  <a:lnTo>
                    <a:pt x="50795" y="30966"/>
                  </a:lnTo>
                  <a:lnTo>
                    <a:pt x="51326" y="33344"/>
                  </a:lnTo>
                  <a:lnTo>
                    <a:pt x="54033" y="38102"/>
                  </a:lnTo>
                  <a:lnTo>
                    <a:pt x="56660" y="39688"/>
                  </a:lnTo>
                  <a:lnTo>
                    <a:pt x="70165" y="42235"/>
                  </a:lnTo>
                  <a:lnTo>
                    <a:pt x="72971" y="42443"/>
                  </a:lnTo>
                  <a:lnTo>
                    <a:pt x="107532" y="31446"/>
                  </a:lnTo>
                  <a:lnTo>
                    <a:pt x="122438" y="28631"/>
                  </a:lnTo>
                  <a:lnTo>
                    <a:pt x="133824" y="22535"/>
                  </a:lnTo>
                  <a:lnTo>
                    <a:pt x="134460" y="22961"/>
                  </a:lnTo>
                  <a:lnTo>
                    <a:pt x="135166" y="25550"/>
                  </a:lnTo>
                  <a:lnTo>
                    <a:pt x="135564" y="31470"/>
                  </a:lnTo>
                  <a:lnTo>
                    <a:pt x="131890" y="42044"/>
                  </a:lnTo>
                  <a:lnTo>
                    <a:pt x="111364" y="74386"/>
                  </a:lnTo>
                  <a:lnTo>
                    <a:pt x="83898" y="108043"/>
                  </a:lnTo>
                  <a:lnTo>
                    <a:pt x="64403" y="126176"/>
                  </a:lnTo>
                  <a:lnTo>
                    <a:pt x="31108" y="154023"/>
                  </a:lnTo>
                  <a:lnTo>
                    <a:pt x="0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06" name="SMARTInkShape-107"/>
            <p:cNvSpPr/>
            <p:nvPr/>
          </p:nvSpPr>
          <p:spPr>
            <a:xfrm>
              <a:off x="4279106" y="5986463"/>
              <a:ext cx="64295" cy="157163"/>
            </a:xfrm>
            <a:custGeom>
              <a:avLst/>
              <a:gdLst/>
              <a:ahLst/>
              <a:cxnLst/>
              <a:rect l="0" t="0" r="0" b="0"/>
              <a:pathLst>
                <a:path w="64295" h="157163">
                  <a:moveTo>
                    <a:pt x="64294" y="0"/>
                  </a:moveTo>
                  <a:lnTo>
                    <a:pt x="63500" y="20254"/>
                  </a:lnTo>
                  <a:lnTo>
                    <a:pt x="50559" y="54584"/>
                  </a:lnTo>
                  <a:lnTo>
                    <a:pt x="37886" y="86012"/>
                  </a:lnTo>
                  <a:lnTo>
                    <a:pt x="23035" y="117737"/>
                  </a:lnTo>
                  <a:lnTo>
                    <a:pt x="12224" y="135969"/>
                  </a:lnTo>
                  <a:lnTo>
                    <a:pt x="3238" y="147215"/>
                  </a:lnTo>
                  <a:lnTo>
                    <a:pt x="0" y="1571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07" name="SMARTInkShape-108"/>
            <p:cNvSpPr/>
            <p:nvPr/>
          </p:nvSpPr>
          <p:spPr>
            <a:xfrm>
              <a:off x="4293394" y="5980606"/>
              <a:ext cx="134802" cy="162506"/>
            </a:xfrm>
            <a:custGeom>
              <a:avLst/>
              <a:gdLst/>
              <a:ahLst/>
              <a:cxnLst/>
              <a:rect l="0" t="0" r="0" b="0"/>
              <a:pathLst>
                <a:path w="134802" h="162506">
                  <a:moveTo>
                    <a:pt x="35719" y="12999"/>
                  </a:moveTo>
                  <a:lnTo>
                    <a:pt x="45662" y="3057"/>
                  </a:lnTo>
                  <a:lnTo>
                    <a:pt x="52309" y="644"/>
                  </a:lnTo>
                  <a:lnTo>
                    <a:pt x="56304" y="0"/>
                  </a:lnTo>
                  <a:lnTo>
                    <a:pt x="67093" y="3518"/>
                  </a:lnTo>
                  <a:lnTo>
                    <a:pt x="101748" y="22056"/>
                  </a:lnTo>
                  <a:lnTo>
                    <a:pt x="128669" y="38505"/>
                  </a:lnTo>
                  <a:lnTo>
                    <a:pt x="132592" y="43650"/>
                  </a:lnTo>
                  <a:lnTo>
                    <a:pt x="134801" y="51010"/>
                  </a:lnTo>
                  <a:lnTo>
                    <a:pt x="133523" y="53421"/>
                  </a:lnTo>
                  <a:lnTo>
                    <a:pt x="127871" y="58217"/>
                  </a:lnTo>
                  <a:lnTo>
                    <a:pt x="117950" y="58761"/>
                  </a:lnTo>
                  <a:lnTo>
                    <a:pt x="82468" y="50284"/>
                  </a:lnTo>
                  <a:lnTo>
                    <a:pt x="81172" y="49762"/>
                  </a:lnTo>
                  <a:lnTo>
                    <a:pt x="80309" y="50208"/>
                  </a:lnTo>
                  <a:lnTo>
                    <a:pt x="79733" y="51299"/>
                  </a:lnTo>
                  <a:lnTo>
                    <a:pt x="79349" y="52820"/>
                  </a:lnTo>
                  <a:lnTo>
                    <a:pt x="83156" y="58744"/>
                  </a:lnTo>
                  <a:lnTo>
                    <a:pt x="108394" y="89369"/>
                  </a:lnTo>
                  <a:lnTo>
                    <a:pt x="122952" y="114781"/>
                  </a:lnTo>
                  <a:lnTo>
                    <a:pt x="126083" y="131526"/>
                  </a:lnTo>
                  <a:lnTo>
                    <a:pt x="125330" y="138055"/>
                  </a:lnTo>
                  <a:lnTo>
                    <a:pt x="123241" y="143201"/>
                  </a:lnTo>
                  <a:lnTo>
                    <a:pt x="112274" y="157164"/>
                  </a:lnTo>
                  <a:lnTo>
                    <a:pt x="100964" y="160417"/>
                  </a:lnTo>
                  <a:lnTo>
                    <a:pt x="67833" y="162505"/>
                  </a:lnTo>
                  <a:lnTo>
                    <a:pt x="34695" y="160835"/>
                  </a:lnTo>
                  <a:lnTo>
                    <a:pt x="3180" y="150015"/>
                  </a:lnTo>
                  <a:lnTo>
                    <a:pt x="2120" y="148794"/>
                  </a:lnTo>
                  <a:lnTo>
                    <a:pt x="0" y="1415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08" name="SMARTInkShape-109"/>
            <p:cNvSpPr/>
            <p:nvPr/>
          </p:nvSpPr>
          <p:spPr>
            <a:xfrm>
              <a:off x="4478044" y="6058893"/>
              <a:ext cx="108245" cy="70446"/>
            </a:xfrm>
            <a:custGeom>
              <a:avLst/>
              <a:gdLst/>
              <a:ahLst/>
              <a:cxnLst/>
              <a:rect l="0" t="0" r="0" b="0"/>
              <a:pathLst>
                <a:path w="108245" h="70446">
                  <a:moveTo>
                    <a:pt x="65381" y="6152"/>
                  </a:moveTo>
                  <a:lnTo>
                    <a:pt x="61589" y="2359"/>
                  </a:lnTo>
                  <a:lnTo>
                    <a:pt x="47853" y="0"/>
                  </a:lnTo>
                  <a:lnTo>
                    <a:pt x="15531" y="5245"/>
                  </a:lnTo>
                  <a:lnTo>
                    <a:pt x="2810" y="9675"/>
                  </a:lnTo>
                  <a:lnTo>
                    <a:pt x="648" y="11675"/>
                  </a:lnTo>
                  <a:lnTo>
                    <a:pt x="0" y="13803"/>
                  </a:lnTo>
                  <a:lnTo>
                    <a:pt x="873" y="19127"/>
                  </a:lnTo>
                  <a:lnTo>
                    <a:pt x="12401" y="23842"/>
                  </a:lnTo>
                  <a:lnTo>
                    <a:pt x="24372" y="23803"/>
                  </a:lnTo>
                  <a:lnTo>
                    <a:pt x="59889" y="15079"/>
                  </a:lnTo>
                  <a:lnTo>
                    <a:pt x="79554" y="13647"/>
                  </a:lnTo>
                  <a:lnTo>
                    <a:pt x="81973" y="14324"/>
                  </a:lnTo>
                  <a:lnTo>
                    <a:pt x="83586" y="15568"/>
                  </a:lnTo>
                  <a:lnTo>
                    <a:pt x="85379" y="19067"/>
                  </a:lnTo>
                  <a:lnTo>
                    <a:pt x="88904" y="54244"/>
                  </a:lnTo>
                  <a:lnTo>
                    <a:pt x="96750" y="65304"/>
                  </a:lnTo>
                  <a:lnTo>
                    <a:pt x="108244" y="704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09" name="SMARTInkShape-110"/>
            <p:cNvSpPr/>
            <p:nvPr/>
          </p:nvSpPr>
          <p:spPr>
            <a:xfrm>
              <a:off x="4622006" y="6037462"/>
              <a:ext cx="62611" cy="131157"/>
            </a:xfrm>
            <a:custGeom>
              <a:avLst/>
              <a:gdLst/>
              <a:ahLst/>
              <a:cxnLst/>
              <a:rect l="0" t="0" r="0" b="0"/>
              <a:pathLst>
                <a:path w="62611" h="131157">
                  <a:moveTo>
                    <a:pt x="57150" y="6151"/>
                  </a:moveTo>
                  <a:lnTo>
                    <a:pt x="53358" y="2358"/>
                  </a:lnTo>
                  <a:lnTo>
                    <a:pt x="49379" y="496"/>
                  </a:lnTo>
                  <a:lnTo>
                    <a:pt x="47207" y="0"/>
                  </a:lnTo>
                  <a:lnTo>
                    <a:pt x="44966" y="1256"/>
                  </a:lnTo>
                  <a:lnTo>
                    <a:pt x="33301" y="15188"/>
                  </a:lnTo>
                  <a:lnTo>
                    <a:pt x="32520" y="18525"/>
                  </a:lnTo>
                  <a:lnTo>
                    <a:pt x="36969" y="37405"/>
                  </a:lnTo>
                  <a:lnTo>
                    <a:pt x="49283" y="63830"/>
                  </a:lnTo>
                  <a:lnTo>
                    <a:pt x="60506" y="81368"/>
                  </a:lnTo>
                  <a:lnTo>
                    <a:pt x="62610" y="90116"/>
                  </a:lnTo>
                  <a:lnTo>
                    <a:pt x="61429" y="99295"/>
                  </a:lnTo>
                  <a:lnTo>
                    <a:pt x="54203" y="118124"/>
                  </a:lnTo>
                  <a:lnTo>
                    <a:pt x="49755" y="123384"/>
                  </a:lnTo>
                  <a:lnTo>
                    <a:pt x="32847" y="130555"/>
                  </a:lnTo>
                  <a:lnTo>
                    <a:pt x="28248" y="131156"/>
                  </a:lnTo>
                  <a:lnTo>
                    <a:pt x="12491" y="128221"/>
                  </a:lnTo>
                  <a:lnTo>
                    <a:pt x="9915" y="126424"/>
                  </a:lnTo>
                  <a:lnTo>
                    <a:pt x="0" y="1133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10" name="SMARTInkShape-111"/>
            <p:cNvSpPr/>
            <p:nvPr/>
          </p:nvSpPr>
          <p:spPr>
            <a:xfrm>
              <a:off x="4750594" y="6101117"/>
              <a:ext cx="113714" cy="121089"/>
            </a:xfrm>
            <a:custGeom>
              <a:avLst/>
              <a:gdLst/>
              <a:ahLst/>
              <a:cxnLst/>
              <a:rect l="0" t="0" r="0" b="0"/>
              <a:pathLst>
                <a:path w="113714" h="121089">
                  <a:moveTo>
                    <a:pt x="0" y="6788"/>
                  </a:moveTo>
                  <a:lnTo>
                    <a:pt x="3792" y="6788"/>
                  </a:lnTo>
                  <a:lnTo>
                    <a:pt x="7771" y="8906"/>
                  </a:lnTo>
                  <a:lnTo>
                    <a:pt x="28169" y="20524"/>
                  </a:lnTo>
                  <a:lnTo>
                    <a:pt x="61979" y="31610"/>
                  </a:lnTo>
                  <a:lnTo>
                    <a:pt x="84245" y="33458"/>
                  </a:lnTo>
                  <a:lnTo>
                    <a:pt x="107618" y="29067"/>
                  </a:lnTo>
                  <a:lnTo>
                    <a:pt x="109845" y="27991"/>
                  </a:lnTo>
                  <a:lnTo>
                    <a:pt x="111330" y="26480"/>
                  </a:lnTo>
                  <a:lnTo>
                    <a:pt x="112320" y="24679"/>
                  </a:lnTo>
                  <a:lnTo>
                    <a:pt x="113713" y="14559"/>
                  </a:lnTo>
                  <a:lnTo>
                    <a:pt x="113115" y="11969"/>
                  </a:lnTo>
                  <a:lnTo>
                    <a:pt x="111922" y="10243"/>
                  </a:lnTo>
                  <a:lnTo>
                    <a:pt x="100513" y="3679"/>
                  </a:lnTo>
                  <a:lnTo>
                    <a:pt x="71295" y="0"/>
                  </a:lnTo>
                  <a:lnTo>
                    <a:pt x="63172" y="6153"/>
                  </a:lnTo>
                  <a:lnTo>
                    <a:pt x="55064" y="17619"/>
                  </a:lnTo>
                  <a:lnTo>
                    <a:pt x="48815" y="33298"/>
                  </a:lnTo>
                  <a:lnTo>
                    <a:pt x="47624" y="48734"/>
                  </a:lnTo>
                  <a:lnTo>
                    <a:pt x="53328" y="78045"/>
                  </a:lnTo>
                  <a:lnTo>
                    <a:pt x="71437" y="1210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for understanding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"/>
          </p:nvPr>
        </p:nvSpPr>
        <p:spPr>
          <a:xfrm>
            <a:off x="685800" y="2133600"/>
            <a:ext cx="7696200" cy="4114800"/>
          </a:xfrm>
        </p:spPr>
        <p:txBody>
          <a:bodyPr/>
          <a:lstStyle/>
          <a:p>
            <a:r>
              <a:rPr lang="en-US" dirty="0" smtClean="0"/>
              <a:t>What is an acid?</a:t>
            </a:r>
          </a:p>
          <a:p>
            <a:r>
              <a:rPr lang="en-US" dirty="0" smtClean="0"/>
              <a:t>What is a base?</a:t>
            </a:r>
          </a:p>
          <a:p>
            <a:r>
              <a:rPr lang="en-US" dirty="0" smtClean="0"/>
              <a:t>How do you read a pH scale and what does it tell us?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524C88-B6BE-4CC2-8746-12D39E1FA2A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52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183880" cy="4187952"/>
          </a:xfrm>
        </p:spPr>
        <p:txBody>
          <a:bodyPr/>
          <a:lstStyle/>
          <a:p>
            <a:r>
              <a:rPr lang="en-US" dirty="0" smtClean="0"/>
              <a:t>Given the following H+ concentrations, calculate the pH and identify whether its an acid, base or neutral:</a:t>
            </a:r>
          </a:p>
          <a:p>
            <a:r>
              <a:rPr lang="en-US" dirty="0" smtClean="0"/>
              <a:t>1) [H+]= 10</a:t>
            </a:r>
            <a:r>
              <a:rPr lang="en-US" baseline="30000" dirty="0" smtClean="0"/>
              <a:t>-4</a:t>
            </a:r>
          </a:p>
          <a:p>
            <a:r>
              <a:rPr lang="en-US" dirty="0" smtClean="0"/>
              <a:t>2) [H+]= 10</a:t>
            </a:r>
            <a:r>
              <a:rPr lang="en-US" baseline="30000" dirty="0" smtClean="0"/>
              <a:t>-7</a:t>
            </a:r>
          </a:p>
          <a:p>
            <a:r>
              <a:rPr lang="en-US" dirty="0" smtClean="0"/>
              <a:t>3) [H+]= 10</a:t>
            </a:r>
            <a:r>
              <a:rPr lang="en-US" baseline="30000" dirty="0" smtClean="0"/>
              <a:t>-9</a:t>
            </a:r>
          </a:p>
          <a:p>
            <a:r>
              <a:rPr lang="en-US" dirty="0" smtClean="0"/>
              <a:t>4) [H+]= 10</a:t>
            </a:r>
            <a:r>
              <a:rPr lang="en-US" baseline="30000" dirty="0" smtClean="0"/>
              <a:t>-14</a:t>
            </a:r>
          </a:p>
          <a:p>
            <a:r>
              <a:rPr lang="en-US" dirty="0" smtClean="0"/>
              <a:t>5) [H+]= 10</a:t>
            </a:r>
            <a:r>
              <a:rPr lang="en-US" baseline="30000" dirty="0" smtClean="0"/>
              <a:t>-12</a:t>
            </a:r>
          </a:p>
          <a:p>
            <a:r>
              <a:rPr lang="en-US" dirty="0" smtClean="0"/>
              <a:t>6) [H+]= 10</a:t>
            </a:r>
            <a:r>
              <a:rPr lang="en-US" baseline="30000" dirty="0" smtClean="0"/>
              <a:t>-6</a:t>
            </a:r>
          </a:p>
          <a:p>
            <a:r>
              <a:rPr lang="en-US" dirty="0" smtClean="0"/>
              <a:t>7) [H+]= 10</a:t>
            </a:r>
            <a:r>
              <a:rPr lang="en-US" baseline="30000" dirty="0" smtClean="0"/>
              <a:t>-2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524C88-B6BE-4CC2-8746-12D39E1FA2A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5105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/>
            <a:r>
              <a:rPr lang="en-US" sz="2000" dirty="0"/>
              <a:t>B) Summarize the meaning of the pH scale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0" y="2057400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/>
              <a:t>1</a:t>
            </a:r>
            <a:r>
              <a:rPr lang="en-US" sz="3200" dirty="0" smtClean="0"/>
              <a:t>) pH = 4 , acid</a:t>
            </a:r>
            <a:endParaRPr lang="en-US" sz="3200" baseline="30000" dirty="0"/>
          </a:p>
          <a:p>
            <a:r>
              <a:rPr lang="en-US" sz="3200" dirty="0"/>
              <a:t>2</a:t>
            </a:r>
            <a:r>
              <a:rPr lang="en-US" sz="3200" dirty="0" smtClean="0"/>
              <a:t>) pH = 7, neutral</a:t>
            </a:r>
            <a:endParaRPr lang="en-US" sz="3200" baseline="30000" dirty="0"/>
          </a:p>
          <a:p>
            <a:r>
              <a:rPr lang="en-US" sz="3200" dirty="0"/>
              <a:t>3) </a:t>
            </a:r>
            <a:r>
              <a:rPr lang="en-US" sz="3200" dirty="0" smtClean="0"/>
              <a:t>pH = 9, base</a:t>
            </a:r>
            <a:endParaRPr lang="en-US" sz="3200" baseline="30000" dirty="0"/>
          </a:p>
          <a:p>
            <a:r>
              <a:rPr lang="en-US" sz="3200" dirty="0"/>
              <a:t>4) </a:t>
            </a:r>
            <a:r>
              <a:rPr lang="en-US" sz="3200" dirty="0" smtClean="0"/>
              <a:t>pH = 14, base</a:t>
            </a:r>
            <a:endParaRPr lang="en-US" sz="3200" baseline="30000" dirty="0"/>
          </a:p>
          <a:p>
            <a:r>
              <a:rPr lang="en-US" sz="3200" dirty="0"/>
              <a:t>5) </a:t>
            </a:r>
            <a:r>
              <a:rPr lang="en-US" sz="3200" dirty="0" smtClean="0"/>
              <a:t>pH = 12, base</a:t>
            </a:r>
            <a:endParaRPr lang="en-US" sz="3200" baseline="30000" dirty="0"/>
          </a:p>
          <a:p>
            <a:r>
              <a:rPr lang="en-US" sz="3200" dirty="0"/>
              <a:t>6) </a:t>
            </a:r>
            <a:r>
              <a:rPr lang="en-US" sz="3200" dirty="0" smtClean="0"/>
              <a:t>pH = 6, acid</a:t>
            </a:r>
            <a:endParaRPr lang="en-US" sz="3200" baseline="30000" dirty="0"/>
          </a:p>
          <a:p>
            <a:r>
              <a:rPr lang="en-US" sz="3200" dirty="0"/>
              <a:t>7) </a:t>
            </a:r>
            <a:r>
              <a:rPr lang="en-US" sz="3200" dirty="0" smtClean="0"/>
              <a:t>pH = 2, acid</a:t>
            </a:r>
            <a:endParaRPr lang="en-US" sz="3200" baseline="30000" dirty="0"/>
          </a:p>
        </p:txBody>
      </p:sp>
    </p:spTree>
    <p:extLst>
      <p:ext uri="{BB962C8B-B14F-4D97-AF65-F5344CB8AC3E}">
        <p14:creationId xmlns:p14="http://schemas.microsoft.com/office/powerpoint/2010/main" val="1098014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Up for 9/28/16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"/>
          </p:nvPr>
        </p:nvSpPr>
        <p:spPr>
          <a:xfrm>
            <a:off x="685800" y="2133600"/>
            <a:ext cx="7696200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difference between an acid and a base?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 you read a pH scale and what does it tell us?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pH and is this an acid, base or neutral?</a:t>
            </a:r>
          </a:p>
          <a:p>
            <a:pPr lvl="1"/>
            <a:r>
              <a:rPr lang="en-US" dirty="0"/>
              <a:t>[H+]= 10</a:t>
            </a:r>
            <a:r>
              <a:rPr lang="en-US" baseline="30000" dirty="0"/>
              <a:t>-7</a:t>
            </a:r>
            <a:r>
              <a:rPr lang="en-US" dirty="0" smtClean="0"/>
              <a:t>   [</a:t>
            </a:r>
            <a:r>
              <a:rPr lang="en-US" dirty="0"/>
              <a:t>H+]= </a:t>
            </a:r>
            <a:r>
              <a:rPr lang="en-US" dirty="0" smtClean="0"/>
              <a:t>10</a:t>
            </a:r>
            <a:r>
              <a:rPr lang="en-US" baseline="30000" dirty="0" smtClean="0"/>
              <a:t>-5   </a:t>
            </a:r>
            <a:r>
              <a:rPr lang="en-US" dirty="0" smtClean="0"/>
              <a:t>[H</a:t>
            </a:r>
            <a:r>
              <a:rPr lang="en-US" dirty="0"/>
              <a:t>+]= </a:t>
            </a:r>
            <a:r>
              <a:rPr lang="en-US" dirty="0" smtClean="0"/>
              <a:t>10</a:t>
            </a:r>
            <a:r>
              <a:rPr lang="en-US" baseline="30000" dirty="0" smtClean="0"/>
              <a:t>-13</a:t>
            </a:r>
            <a:endParaRPr lang="en-US" baseline="30000" dirty="0"/>
          </a:p>
          <a:p>
            <a:pPr lvl="1"/>
            <a:endParaRPr lang="en-US" baseline="30000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524C88-B6BE-4CC2-8746-12D39E1FA2A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06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143000"/>
            <a:ext cx="8183563" cy="10525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What makes </a:t>
            </a:r>
            <a:r>
              <a:rPr lang="en-US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an </a:t>
            </a: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acid?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183563" cy="4187825"/>
          </a:xfrm>
        </p:spPr>
        <p:txBody>
          <a:bodyPr/>
          <a:lstStyle/>
          <a:p>
            <a:pPr eaLnBrk="1" hangingPunct="1"/>
            <a:r>
              <a:rPr lang="en-US" sz="3600" smtClean="0"/>
              <a:t>More H+ ions than water</a:t>
            </a:r>
          </a:p>
          <a:p>
            <a:pPr eaLnBrk="1" hangingPunct="1"/>
            <a:r>
              <a:rPr lang="en-US" sz="3600" smtClean="0"/>
              <a:t>pH &lt; 7</a:t>
            </a:r>
          </a:p>
          <a:p>
            <a:pPr eaLnBrk="1" hangingPunct="1"/>
            <a:r>
              <a:rPr lang="en-US" sz="3600" smtClean="0"/>
              <a:t>Taste sour</a:t>
            </a:r>
          </a:p>
          <a:p>
            <a:pPr eaLnBrk="1" hangingPunct="1"/>
            <a:r>
              <a:rPr lang="en-US" sz="3600" smtClean="0"/>
              <a:t>React strongly with metals</a:t>
            </a:r>
          </a:p>
          <a:p>
            <a:pPr eaLnBrk="1" hangingPunct="1"/>
            <a:r>
              <a:rPr lang="en-US" sz="3600" smtClean="0"/>
              <a:t>Turns litmus red</a:t>
            </a:r>
          </a:p>
          <a:p>
            <a:pPr eaLnBrk="1" hangingPunct="1"/>
            <a:r>
              <a:rPr lang="en-US" sz="3600" smtClean="0"/>
              <a:t>If strong, will burn</a:t>
            </a:r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228600" y="0"/>
            <a:ext cx="83058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/>
            <a:r>
              <a:rPr lang="en-US" sz="3600"/>
              <a:t>C</a:t>
            </a:r>
            <a:r>
              <a:rPr lang="en-US" sz="4000"/>
              <a:t>) Compare 3 differences between acids and bases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Examples of Acids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Clr>
                <a:schemeClr val="accent2"/>
              </a:buClr>
            </a:pPr>
            <a:r>
              <a:rPr lang="en-US" sz="4000" smtClean="0"/>
              <a:t>Lemons</a:t>
            </a:r>
          </a:p>
          <a:p>
            <a:pPr eaLnBrk="1" hangingPunct="1">
              <a:buClr>
                <a:schemeClr val="accent2"/>
              </a:buClr>
            </a:pPr>
            <a:r>
              <a:rPr lang="en-US" sz="4000" smtClean="0"/>
              <a:t>Vinegar</a:t>
            </a:r>
          </a:p>
          <a:p>
            <a:pPr eaLnBrk="1" hangingPunct="1">
              <a:buClr>
                <a:schemeClr val="accent2"/>
              </a:buClr>
            </a:pPr>
            <a:r>
              <a:rPr lang="en-US" sz="4000" smtClean="0"/>
              <a:t>Aspirin</a:t>
            </a:r>
          </a:p>
          <a:p>
            <a:pPr eaLnBrk="1" hangingPunct="1">
              <a:buClr>
                <a:schemeClr val="accent2"/>
              </a:buClr>
            </a:pPr>
            <a:r>
              <a:rPr lang="en-US" sz="4000" smtClean="0"/>
              <a:t>Battery acid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sz="4000" smtClean="0"/>
              <a:t>“sour”</a:t>
            </a:r>
          </a:p>
        </p:txBody>
      </p:sp>
      <p:graphicFrame>
        <p:nvGraphicFramePr>
          <p:cNvPr id="2050" name="Object 2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4648200" y="2374900"/>
          <a:ext cx="3810000" cy="363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Clip" r:id="rId3" imgW="845889" imgH="806609" progId="">
                  <p:embed/>
                </p:oleObj>
              </mc:Choice>
              <mc:Fallback>
                <p:oleObj name="Clip" r:id="rId3" imgW="845889" imgH="806609" progId="">
                  <p:embed/>
                  <p:pic>
                    <p:nvPicPr>
                      <p:cNvPr id="0" name="Picture 1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374900"/>
                        <a:ext cx="3810000" cy="3630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228600" y="0"/>
            <a:ext cx="83058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/>
            <a:r>
              <a:rPr lang="en-US" sz="3600"/>
              <a:t>C</a:t>
            </a:r>
            <a:r>
              <a:rPr lang="en-US" sz="4000"/>
              <a:t>) Compare 3 differences between acids and bases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183563" cy="10525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What makes a base?</a:t>
            </a:r>
            <a:endParaRPr lang="en-US" sz="44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183563" cy="4187825"/>
          </a:xfrm>
        </p:spPr>
        <p:txBody>
          <a:bodyPr/>
          <a:lstStyle/>
          <a:p>
            <a:pPr eaLnBrk="1" hangingPunct="1"/>
            <a:r>
              <a:rPr lang="en-US" sz="4000" smtClean="0"/>
              <a:t>Less H+ ions than water</a:t>
            </a:r>
          </a:p>
          <a:p>
            <a:pPr eaLnBrk="1" hangingPunct="1"/>
            <a:r>
              <a:rPr lang="en-US" sz="4000" smtClean="0"/>
              <a:t>pH &gt; 7</a:t>
            </a:r>
          </a:p>
          <a:p>
            <a:pPr eaLnBrk="1" hangingPunct="1"/>
            <a:r>
              <a:rPr lang="en-US" sz="4000" smtClean="0"/>
              <a:t>Feels slippery</a:t>
            </a:r>
          </a:p>
          <a:p>
            <a:pPr eaLnBrk="1" hangingPunct="1"/>
            <a:r>
              <a:rPr lang="en-US" sz="4000" smtClean="0"/>
              <a:t>Turns litmus blue</a:t>
            </a:r>
          </a:p>
          <a:p>
            <a:pPr eaLnBrk="1" hangingPunct="1"/>
            <a:r>
              <a:rPr lang="en-US" sz="4000" smtClean="0"/>
              <a:t>Phenolphthalein turns pink</a:t>
            </a:r>
          </a:p>
          <a:p>
            <a:pPr eaLnBrk="1" hangingPunct="1"/>
            <a:r>
              <a:rPr lang="en-US" sz="4000" smtClean="0"/>
              <a:t>If strong, will burn</a:t>
            </a: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228600" y="0"/>
            <a:ext cx="8915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/>
            <a:r>
              <a:rPr lang="en-US" sz="3200"/>
              <a:t>C) Compare 3 differences between acids and bases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0010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Some examples of Bases</a:t>
            </a:r>
            <a:endParaRPr lang="en-US" sz="44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graphicFrame>
        <p:nvGraphicFramePr>
          <p:cNvPr id="3074" name="Object 2"/>
          <p:cNvGraphicFramePr>
            <a:graphicFrameLocks noGrp="1" noChangeAspect="1"/>
          </p:cNvGraphicFramePr>
          <p:nvPr>
            <p:ph type="clipArt" sz="half" idx="1"/>
          </p:nvPr>
        </p:nvGraphicFramePr>
        <p:xfrm>
          <a:off x="685800" y="2274888"/>
          <a:ext cx="3810000" cy="3830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Clip" r:id="rId3" imgW="1212197" imgH="1219504" progId="">
                  <p:embed/>
                </p:oleObj>
              </mc:Choice>
              <mc:Fallback>
                <p:oleObj name="Clip" r:id="rId3" imgW="1212197" imgH="1219504" progId="">
                  <p:embed/>
                  <p:pic>
                    <p:nvPicPr>
                      <p:cNvPr id="0" name="Picture 1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74888"/>
                        <a:ext cx="3810000" cy="3830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752600"/>
            <a:ext cx="3810000" cy="4114800"/>
          </a:xfrm>
        </p:spPr>
        <p:txBody>
          <a:bodyPr/>
          <a:lstStyle/>
          <a:p>
            <a:pPr eaLnBrk="1" hangingPunct="1">
              <a:buClr>
                <a:schemeClr val="accent2"/>
              </a:buClr>
            </a:pPr>
            <a:r>
              <a:rPr lang="en-US" sz="3600" smtClean="0"/>
              <a:t>Ammonia</a:t>
            </a:r>
          </a:p>
          <a:p>
            <a:pPr eaLnBrk="1" hangingPunct="1">
              <a:buClr>
                <a:schemeClr val="accent2"/>
              </a:buClr>
            </a:pPr>
            <a:r>
              <a:rPr lang="en-US" sz="3600" smtClean="0"/>
              <a:t>Lye</a:t>
            </a:r>
          </a:p>
          <a:p>
            <a:pPr eaLnBrk="1" hangingPunct="1">
              <a:buClr>
                <a:schemeClr val="accent2"/>
              </a:buClr>
            </a:pPr>
            <a:r>
              <a:rPr lang="en-US" sz="3600" smtClean="0"/>
              <a:t>Soap</a:t>
            </a:r>
          </a:p>
          <a:p>
            <a:pPr eaLnBrk="1" hangingPunct="1">
              <a:buClr>
                <a:schemeClr val="accent2"/>
              </a:buClr>
            </a:pPr>
            <a:r>
              <a:rPr lang="en-US" sz="3600" smtClean="0"/>
              <a:t>Sodium hydroxide</a:t>
            </a:r>
          </a:p>
          <a:p>
            <a:pPr eaLnBrk="1" hangingPunct="1">
              <a:buClr>
                <a:schemeClr val="accent2"/>
              </a:buClr>
            </a:pPr>
            <a:r>
              <a:rPr lang="en-US" sz="3600" smtClean="0"/>
              <a:t>Baking soda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sz="3600" smtClean="0"/>
              <a:t>“slippery”</a:t>
            </a:r>
          </a:p>
          <a:p>
            <a:pPr eaLnBrk="1" hangingPunct="1"/>
            <a:endParaRPr lang="en-US" sz="3600" smtClean="0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228600" y="0"/>
            <a:ext cx="8915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/>
            <a:r>
              <a:rPr lang="en-US" sz="3200"/>
              <a:t>C) Compare 3 differences between acids and bases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F35792-1709-4699-B431-3BB5A2F7BB38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107" name="WordArt 11"/>
          <p:cNvSpPr>
            <a:spLocks noChangeArrowheads="1" noChangeShapeType="1" noTextEdit="1"/>
          </p:cNvSpPr>
          <p:nvPr/>
        </p:nvSpPr>
        <p:spPr bwMode="auto">
          <a:xfrm>
            <a:off x="914400" y="457200"/>
            <a:ext cx="7315200" cy="297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9432" y="454742"/>
            <a:ext cx="7476662" cy="310854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Times"/>
              </a:rPr>
              <a:t>Biology Chapter 2 Section 2 – Properties of Water</a:t>
            </a:r>
          </a:p>
          <a:p>
            <a:pPr>
              <a:defRPr/>
            </a:pPr>
            <a:r>
              <a:rPr lang="en-US" sz="2800" dirty="0">
                <a:latin typeface="Times"/>
              </a:rPr>
              <a:t>Objectives:  Students </a:t>
            </a:r>
            <a:r>
              <a:rPr lang="en-US" sz="2800" dirty="0" smtClean="0">
                <a:latin typeface="Times"/>
              </a:rPr>
              <a:t>will</a:t>
            </a:r>
          </a:p>
          <a:p>
            <a:pPr>
              <a:defRPr/>
            </a:pPr>
            <a:r>
              <a:rPr lang="en-US" sz="2800" dirty="0" smtClean="0">
                <a:latin typeface="Times"/>
              </a:rPr>
              <a:t>A) List 3 properties of water</a:t>
            </a:r>
          </a:p>
          <a:p>
            <a:pPr>
              <a:defRPr/>
            </a:pPr>
            <a:r>
              <a:rPr lang="en-US" sz="2800" dirty="0" smtClean="0">
                <a:latin typeface="Times"/>
              </a:rPr>
              <a:t>B</a:t>
            </a:r>
            <a:r>
              <a:rPr lang="en-US" sz="2800" dirty="0">
                <a:latin typeface="Times"/>
              </a:rPr>
              <a:t>) Summarize the meaning of the pH scale</a:t>
            </a:r>
          </a:p>
          <a:p>
            <a:pPr>
              <a:defRPr/>
            </a:pPr>
            <a:r>
              <a:rPr lang="en-US" sz="2800" dirty="0">
                <a:latin typeface="Times"/>
              </a:rPr>
              <a:t>C) Compare 3 differences between acids and bases</a:t>
            </a:r>
          </a:p>
          <a:p>
            <a:pPr>
              <a:defRPr/>
            </a:pPr>
            <a:r>
              <a:rPr lang="en-US" sz="2800" dirty="0">
                <a:latin typeface="Times"/>
              </a:rPr>
              <a:t>D) Analyze a data table to determine whether 6</a:t>
            </a:r>
          </a:p>
          <a:p>
            <a:pPr>
              <a:defRPr/>
            </a:pPr>
            <a:r>
              <a:rPr lang="en-US" sz="2800" dirty="0">
                <a:latin typeface="Times"/>
              </a:rPr>
              <a:t>unknowns are acids or bases.</a:t>
            </a:r>
          </a:p>
        </p:txBody>
      </p:sp>
      <p:pic>
        <p:nvPicPr>
          <p:cNvPr id="12294" name="Picture 6" descr="http://www.abundanthealthcenter.com/blog/wp-content/uploads/2011/04/PH-Sca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3657600"/>
            <a:ext cx="5867400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183563" cy="10525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Strong acids and bases?</a:t>
            </a:r>
            <a:endParaRPr lang="en-US" sz="44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183563" cy="4187825"/>
          </a:xfrm>
        </p:spPr>
        <p:txBody>
          <a:bodyPr/>
          <a:lstStyle/>
          <a:p>
            <a:pPr eaLnBrk="1" hangingPunct="1"/>
            <a:r>
              <a:rPr lang="en-US" sz="3600" dirty="0" smtClean="0"/>
              <a:t>The __________the pH number, the more acidic the solution.</a:t>
            </a:r>
          </a:p>
          <a:p>
            <a:pPr eaLnBrk="1" hangingPunct="1"/>
            <a:r>
              <a:rPr lang="en-US" sz="3600" dirty="0" smtClean="0"/>
              <a:t>(lower, closer to 0) ( 0-6)</a:t>
            </a:r>
          </a:p>
          <a:p>
            <a:pPr eaLnBrk="1" hangingPunct="1"/>
            <a:r>
              <a:rPr lang="en-US" sz="3600" dirty="0" smtClean="0"/>
              <a:t>The ________________ the pH number,  the more basic the solution. </a:t>
            </a:r>
          </a:p>
          <a:p>
            <a:pPr eaLnBrk="1" hangingPunct="1"/>
            <a:r>
              <a:rPr lang="en-US" sz="3600" dirty="0" smtClean="0"/>
              <a:t>(higher, closer to 14) (8-14)</a:t>
            </a:r>
            <a:endParaRPr lang="en-US" dirty="0" smtClean="0"/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228600" y="0"/>
            <a:ext cx="8763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/>
            <a:r>
              <a:rPr lang="en-US" sz="3200"/>
              <a:t>C) Compare 3 differences between acids and bases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uiExpand="1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EF24E-4CC8-4B45-B441-2453EFA27F61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i="1" dirty="0" smtClean="0">
                <a:solidFill>
                  <a:srgbClr val="F06157"/>
                </a:solidFill>
              </a:rPr>
              <a:t>D) Analyze a data table to determine whether 6 unknowns are acids or bases.</a:t>
            </a:r>
          </a:p>
          <a:p>
            <a:pPr algn="ctr">
              <a:spcBef>
                <a:spcPct val="50000"/>
              </a:spcBef>
            </a:pPr>
            <a:r>
              <a:rPr lang="en-US" sz="2000" b="1" i="1" dirty="0" smtClean="0">
                <a:solidFill>
                  <a:srgbClr val="F06157"/>
                </a:solidFill>
              </a:rPr>
              <a:t>Understanding Check</a:t>
            </a:r>
            <a:endParaRPr lang="en-US" sz="2000" b="1" i="1" dirty="0">
              <a:solidFill>
                <a:srgbClr val="F06157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597071"/>
              </p:ext>
            </p:extLst>
          </p:nvPr>
        </p:nvGraphicFramePr>
        <p:xfrm>
          <a:off x="838200" y="990601"/>
          <a:ext cx="7391400" cy="5029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845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Sample</a:t>
                      </a:r>
                      <a:r>
                        <a:rPr lang="en-US" sz="1600" baseline="0" dirty="0" smtClean="0"/>
                        <a:t> #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</a:t>
                      </a:r>
                      <a:r>
                        <a:rPr lang="en-US" sz="1600" baseline="0" dirty="0" smtClean="0"/>
                        <a:t> Test #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Phenolphthalein Result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Is it an acid or base?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8457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8457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8457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8457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8457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8457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Pink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24600" y="1752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Acid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72200" y="25908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Acid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72200" y="38100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Neither</a:t>
            </a:r>
            <a:r>
              <a:rPr lang="en-US" smtClean="0"/>
              <a:t>/ Neutral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48400" y="3276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48400" y="47244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Acid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324600" y="53340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"/>
          </p:nvPr>
        </p:nvSpPr>
        <p:spPr>
          <a:xfrm>
            <a:off x="685800" y="2133600"/>
            <a:ext cx="7696200" cy="4114800"/>
          </a:xfrm>
        </p:spPr>
        <p:txBody>
          <a:bodyPr/>
          <a:lstStyle/>
          <a:p>
            <a:r>
              <a:rPr lang="en-US" dirty="0" smtClean="0"/>
              <a:t>On a piece of paper Answer the 4 </a:t>
            </a:r>
            <a:r>
              <a:rPr lang="en-US" dirty="0"/>
              <a:t>Check for </a:t>
            </a:r>
            <a:r>
              <a:rPr lang="en-US" dirty="0" smtClean="0"/>
              <a:t>understanding questions in complete sentences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524C88-B6BE-4CC2-8746-12D39E1FA2A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7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1066800"/>
            <a:ext cx="8183563" cy="10525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80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en-US" sz="8000" dirty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en-US" sz="44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WATER:</a:t>
            </a:r>
            <a:r>
              <a:rPr lang="en-US" sz="66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en-US" sz="6600" dirty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lang="en-US" sz="66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15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1"/>
            <a:ext cx="8183563" cy="8382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What is its chemical formula?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645399" y="3458051"/>
            <a:ext cx="2294218" cy="107721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sz="3200" dirty="0"/>
              <a:t>2 </a:t>
            </a:r>
            <a:r>
              <a:rPr lang="en-US" sz="3200" dirty="0" err="1"/>
              <a:t>Hydrogens</a:t>
            </a:r>
            <a:endParaRPr lang="en-US" sz="3200" dirty="0"/>
          </a:p>
          <a:p>
            <a:r>
              <a:rPr lang="en-US" sz="3200" dirty="0"/>
              <a:t>1 Oxygen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04764" y="5179142"/>
            <a:ext cx="2036763" cy="7080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sz="4000" dirty="0"/>
              <a:t>Covalent</a:t>
            </a: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0" y="0"/>
            <a:ext cx="6934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buFontTx/>
              <a:buAutoNum type="alphaUcParenR"/>
            </a:pPr>
            <a:r>
              <a:rPr lang="en-US" sz="3200" dirty="0"/>
              <a:t>List 3 properties of water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48" t="3000" r="17461" b="5000"/>
          <a:stretch>
            <a:fillRect/>
          </a:stretch>
        </p:blipFill>
        <p:spPr bwMode="auto">
          <a:xfrm>
            <a:off x="5181600" y="1969951"/>
            <a:ext cx="3151187" cy="3623508"/>
          </a:xfrm>
          <a:prstGeom prst="rect">
            <a:avLst/>
          </a:prstGeom>
          <a:solidFill>
            <a:srgbClr val="80D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799570" y="4535269"/>
            <a:ext cx="32045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sz="3600" dirty="0" smtClean="0"/>
              <a:t>Types of bonds?</a:t>
            </a:r>
          </a:p>
        </p:txBody>
      </p:sp>
      <p:sp>
        <p:nvSpPr>
          <p:cNvPr id="9" name="Rectangle 8"/>
          <p:cNvSpPr/>
          <p:nvPr/>
        </p:nvSpPr>
        <p:spPr>
          <a:xfrm>
            <a:off x="799570" y="2819400"/>
            <a:ext cx="36471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sz="3600" dirty="0" smtClean="0"/>
              <a:t>How many atoms?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645399" y="2057400"/>
            <a:ext cx="1096775" cy="7078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sz="4000" dirty="0" smtClean="0"/>
              <a:t>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O</a:t>
            </a:r>
            <a:endParaRPr lang="en-US" sz="4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D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0CAC8D-49C5-43E6-9B4B-3245ED12AE1D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609600" y="4664202"/>
            <a:ext cx="3733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5400" i="1" dirty="0" smtClean="0"/>
              <a:t>1) Hydrogen </a:t>
            </a:r>
            <a:r>
              <a:rPr lang="en-US" sz="5400" i="1" dirty="0"/>
              <a:t>bonding</a:t>
            </a:r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457200" y="457200"/>
            <a:ext cx="56289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>
              <a:buFontTx/>
              <a:buAutoNum type="alphaUcParenR"/>
            </a:pPr>
            <a:r>
              <a:rPr lang="en-US" dirty="0"/>
              <a:t>List 3 properties of water</a:t>
            </a: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48" t="3000" r="17461" b="5000"/>
          <a:stretch>
            <a:fillRect/>
          </a:stretch>
        </p:blipFill>
        <p:spPr bwMode="auto">
          <a:xfrm>
            <a:off x="6086168" y="476121"/>
            <a:ext cx="2617787" cy="3010158"/>
          </a:xfrm>
          <a:prstGeom prst="rect">
            <a:avLst/>
          </a:prstGeom>
          <a:solidFill>
            <a:srgbClr val="80D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/>
        </p:nvSpPr>
        <p:spPr>
          <a:xfrm>
            <a:off x="6629400" y="1443575"/>
            <a:ext cx="685800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629400" y="833975"/>
            <a:ext cx="685800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57200" y="891710"/>
            <a:ext cx="5321300" cy="378565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What happens to the electrons in covalent bonds?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Shared</a:t>
            </a:r>
          </a:p>
          <a:p>
            <a:r>
              <a:rPr lang="en-US" dirty="0" smtClean="0"/>
              <a:t>Does the hydrogen and oxygen share evenly?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No, oxygen is the jerk, takes more of the electrons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is the result?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Oxygen = negative charge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Hydrogen = positive charge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" b="14000"/>
          <a:stretch>
            <a:fillRect/>
          </a:stretch>
        </p:blipFill>
        <p:spPr bwMode="auto">
          <a:xfrm>
            <a:off x="5410200" y="4241821"/>
            <a:ext cx="3352800" cy="2216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12" grpId="0" animBg="1"/>
      <p:bldP spid="13" grpId="0" animBg="1"/>
      <p:bldP spid="2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8F5887-5FAE-499E-85F8-3768C5290DD4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0" y="762000"/>
            <a:ext cx="9144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400" i="1"/>
              <a:t>Hydrogen bonding (electric attraction)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524000" y="15240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hlinkClick r:id="rId2"/>
              </a:rPr>
              <a:t>Ice</a:t>
            </a:r>
            <a:endParaRPr lang="en-US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705600" y="15240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hlinkClick r:id="rId3"/>
              </a:rPr>
              <a:t>Liquid</a:t>
            </a:r>
            <a:endParaRPr lang="en-US"/>
          </a:p>
        </p:txBody>
      </p:sp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56"/>
          <a:stretch>
            <a:fillRect/>
          </a:stretch>
        </p:blipFill>
        <p:spPr bwMode="auto">
          <a:xfrm>
            <a:off x="0" y="2514600"/>
            <a:ext cx="91059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5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188" y="1981200"/>
            <a:ext cx="4468812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6" name="Picture 1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4678363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Rectangle 7"/>
          <p:cNvSpPr>
            <a:spLocks noChangeArrowheads="1"/>
          </p:cNvSpPr>
          <p:nvPr/>
        </p:nvSpPr>
        <p:spPr bwMode="auto">
          <a:xfrm>
            <a:off x="0" y="0"/>
            <a:ext cx="6400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buFontTx/>
              <a:buAutoNum type="alphaUcParenR"/>
            </a:pPr>
            <a:r>
              <a:rPr lang="en-US" sz="4000"/>
              <a:t>List 3 properties of water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DE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9A9A12-1AE8-453F-A30A-F958202B44B9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4436966" y="1942115"/>
            <a:ext cx="4724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i="1" dirty="0"/>
              <a:t>Water-soluble protein</a:t>
            </a:r>
          </a:p>
        </p:txBody>
      </p:sp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1" t="3000" r="2277" b="3999"/>
          <a:stretch>
            <a:fillRect/>
          </a:stretch>
        </p:blipFill>
        <p:spPr bwMode="auto">
          <a:xfrm>
            <a:off x="4876800" y="2514600"/>
            <a:ext cx="3844732" cy="3771900"/>
          </a:xfrm>
          <a:prstGeom prst="rect">
            <a:avLst/>
          </a:prstGeom>
          <a:solidFill>
            <a:srgbClr val="9FDE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Rectangle 7"/>
          <p:cNvSpPr>
            <a:spLocks noChangeArrowheads="1"/>
          </p:cNvSpPr>
          <p:nvPr/>
        </p:nvSpPr>
        <p:spPr bwMode="auto">
          <a:xfrm>
            <a:off x="304800" y="304799"/>
            <a:ext cx="6629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buFontTx/>
              <a:buAutoNum type="alphaUcParenR"/>
            </a:pPr>
            <a:r>
              <a:rPr lang="en-US" sz="4000" dirty="0"/>
              <a:t>List 3 properties of water</a:t>
            </a:r>
          </a:p>
        </p:txBody>
      </p: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388693" y="1224397"/>
            <a:ext cx="8305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/>
            <a:r>
              <a:rPr lang="en-US" sz="4000" dirty="0" smtClean="0"/>
              <a:t>2) Greatest </a:t>
            </a:r>
            <a:r>
              <a:rPr lang="en-US" sz="4000" dirty="0"/>
              <a:t>solvent in the world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457200" y="2590800"/>
            <a:ext cx="3886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/>
            <a:r>
              <a:rPr lang="en-US" sz="4000" dirty="0"/>
              <a:t>Dissolves compounds</a:t>
            </a:r>
          </a:p>
        </p:txBody>
      </p:sp>
      <p:sp>
        <p:nvSpPr>
          <p:cNvPr id="15368" name="Rectangle 7"/>
          <p:cNvSpPr>
            <a:spLocks noChangeArrowheads="1"/>
          </p:cNvSpPr>
          <p:nvPr/>
        </p:nvSpPr>
        <p:spPr bwMode="auto">
          <a:xfrm>
            <a:off x="304800" y="4495800"/>
            <a:ext cx="38862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/>
            <a:r>
              <a:rPr lang="en-US" sz="4000" dirty="0"/>
              <a:t>Most abundant molecule found in living things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5366" grpId="0"/>
      <p:bldP spid="15367" grpId="0"/>
      <p:bldP spid="153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4E2872-A007-411B-A81B-1A2B3542BC9D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0" y="60960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5400" i="1" dirty="0" smtClean="0"/>
              <a:t>3)  Surface </a:t>
            </a:r>
            <a:r>
              <a:rPr lang="en-US" sz="5400" i="1" dirty="0"/>
              <a:t>tension</a:t>
            </a:r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38100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74" r="12962"/>
          <a:stretch>
            <a:fillRect/>
          </a:stretch>
        </p:blipFill>
        <p:spPr bwMode="auto">
          <a:xfrm>
            <a:off x="4876800" y="4277518"/>
            <a:ext cx="2590800" cy="226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752600"/>
            <a:ext cx="34290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0"/>
            <a:ext cx="6629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buFontTx/>
              <a:buAutoNum type="alphaUcParenR"/>
            </a:pPr>
            <a:r>
              <a:rPr lang="en-US" sz="4000"/>
              <a:t>List 3 properties of water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13924" y="5562600"/>
            <a:ext cx="30775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Meniscus</a:t>
            </a:r>
          </a:p>
          <a:p>
            <a:r>
              <a:rPr lang="en-US" dirty="0" smtClean="0"/>
              <a:t>Water “crawls of sides”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3429000" y="4953001"/>
            <a:ext cx="1676401" cy="83819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for understanding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"/>
          </p:nvPr>
        </p:nvSpPr>
        <p:spPr>
          <a:xfrm>
            <a:off x="685800" y="2133600"/>
            <a:ext cx="7696200" cy="4114800"/>
          </a:xfrm>
        </p:spPr>
        <p:txBody>
          <a:bodyPr/>
          <a:lstStyle/>
          <a:p>
            <a:r>
              <a:rPr lang="en-US" dirty="0" smtClean="0"/>
              <a:t>What are three properties of water and which is most interesting to you and 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524C88-B6BE-4CC2-8746-12D39E1FA2A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183563" cy="105251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Water Dissociation</a:t>
            </a:r>
            <a:b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H</a:t>
            </a:r>
            <a:r>
              <a:rPr lang="en-US" baseline="-25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O-</a:t>
            </a:r>
            <a:r>
              <a:rPr lang="en-US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-&gt;H+ &amp; OH-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9323" y="2133600"/>
            <a:ext cx="8183563" cy="4187825"/>
          </a:xfrm>
        </p:spPr>
        <p:txBody>
          <a:bodyPr/>
          <a:lstStyle/>
          <a:p>
            <a:pPr eaLnBrk="1" hangingPunct="1"/>
            <a:r>
              <a:rPr lang="en-US" dirty="0" smtClean="0"/>
              <a:t>Analyze the equation above.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What do you think dissociation means?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Water molecules naturally split in solution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What does it have to do with acids and 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bases?</a:t>
            </a:r>
          </a:p>
          <a:p>
            <a:pPr eaLnBrk="1" hangingPunct="1"/>
            <a:r>
              <a:rPr lang="en-US" dirty="0" smtClean="0"/>
              <a:t>Acid= More H+ (Hydrogen ions) than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pPr eaLnBrk="1" hangingPunct="1"/>
            <a:r>
              <a:rPr lang="en-US" dirty="0" smtClean="0"/>
              <a:t>Base= Less H+ (Hydrogen ions) than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457200" y="304800"/>
            <a:ext cx="8686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/>
            <a:r>
              <a:rPr lang="en-US" sz="3200" dirty="0"/>
              <a:t>B) Summarize the meaning of the pH scale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9608</TotalTime>
  <Words>962</Words>
  <Application>Microsoft Office PowerPoint</Application>
  <PresentationFormat>On-screen Show (4:3)</PresentationFormat>
  <Paragraphs>193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Impact</vt:lpstr>
      <vt:lpstr>Monotype Sorts</vt:lpstr>
      <vt:lpstr>Times</vt:lpstr>
      <vt:lpstr>Verdana</vt:lpstr>
      <vt:lpstr>Wingdings 2</vt:lpstr>
      <vt:lpstr>Aspect</vt:lpstr>
      <vt:lpstr>Clip</vt:lpstr>
      <vt:lpstr>Start-up for September  27, 2016</vt:lpstr>
      <vt:lpstr>PowerPoint Presentation</vt:lpstr>
      <vt:lpstr> WATER: </vt:lpstr>
      <vt:lpstr>PowerPoint Presentation</vt:lpstr>
      <vt:lpstr>PowerPoint Presentation</vt:lpstr>
      <vt:lpstr>PowerPoint Presentation</vt:lpstr>
      <vt:lpstr>PowerPoint Presentation</vt:lpstr>
      <vt:lpstr>Check for understanding</vt:lpstr>
      <vt:lpstr>Water Dissociation H2O--&gt;H+ &amp; OH-</vt:lpstr>
      <vt:lpstr>How frequently do they break apart?</vt:lpstr>
      <vt:lpstr>pH=measurement of hydrogen (H+) ions</vt:lpstr>
      <vt:lpstr>PowerPoint Presentation</vt:lpstr>
      <vt:lpstr>Check for understanding</vt:lpstr>
      <vt:lpstr>PowerPoint Presentation</vt:lpstr>
      <vt:lpstr>Start Up for 9/28/16</vt:lpstr>
      <vt:lpstr>What makes an acid?</vt:lpstr>
      <vt:lpstr>Examples of Acids</vt:lpstr>
      <vt:lpstr>What makes a base?</vt:lpstr>
      <vt:lpstr>Some examples of Bases</vt:lpstr>
      <vt:lpstr>Strong acids and bases?</vt:lpstr>
      <vt:lpstr>PowerPoint Presentation</vt:lpstr>
      <vt:lpstr>Homework</vt:lpstr>
    </vt:vector>
  </TitlesOfParts>
  <Company>UCA Biology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Murray</dc:creator>
  <cp:lastModifiedBy>ANDREW POWERS</cp:lastModifiedBy>
  <cp:revision>337</cp:revision>
  <cp:lastPrinted>2003-01-25T18:47:58Z</cp:lastPrinted>
  <dcterms:created xsi:type="dcterms:W3CDTF">2002-08-29T00:46:47Z</dcterms:created>
  <dcterms:modified xsi:type="dcterms:W3CDTF">2016-09-29T14:35:13Z</dcterms:modified>
</cp:coreProperties>
</file>