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4"/>
  </p:notesMasterIdLst>
  <p:handoutMasterIdLst>
    <p:handoutMasterId r:id="rId15"/>
  </p:handoutMasterIdLst>
  <p:sldIdLst>
    <p:sldId id="296" r:id="rId2"/>
    <p:sldId id="256" r:id="rId3"/>
    <p:sldId id="297" r:id="rId4"/>
    <p:sldId id="298" r:id="rId5"/>
    <p:sldId id="299" r:id="rId6"/>
    <p:sldId id="300" r:id="rId7"/>
    <p:sldId id="301" r:id="rId8"/>
    <p:sldId id="304" r:id="rId9"/>
    <p:sldId id="302" r:id="rId10"/>
    <p:sldId id="306" r:id="rId11"/>
    <p:sldId id="303" r:id="rId12"/>
    <p:sldId id="305" r:id="rId13"/>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29F769"/>
    <a:srgbClr val="C0C0C0"/>
    <a:srgbClr val="DDDDDD"/>
    <a:srgbClr val="CC6600"/>
    <a:srgbClr val="006600"/>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084" autoAdjust="0"/>
  </p:normalViewPr>
  <p:slideViewPr>
    <p:cSldViewPr>
      <p:cViewPr varScale="1">
        <p:scale>
          <a:sx n="96" d="100"/>
          <a:sy n="96" d="100"/>
        </p:scale>
        <p:origin x="-1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p:cViewPr varScale="1">
        <p:scale>
          <a:sx n="46" d="100"/>
          <a:sy n="46" d="100"/>
        </p:scale>
        <p:origin x="-846"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1"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2D1C37-D027-475C-869D-F12856C7BA5C}" type="slidenum">
              <a:rPr lang="en-US"/>
              <a:pPr>
                <a:defRPr/>
              </a:pPr>
              <a:t>‹#›</a:t>
            </a:fld>
            <a:endParaRPr lang="en-US"/>
          </a:p>
        </p:txBody>
      </p:sp>
    </p:spTree>
    <p:extLst>
      <p:ext uri="{BB962C8B-B14F-4D97-AF65-F5344CB8AC3E}">
        <p14:creationId xmlns:p14="http://schemas.microsoft.com/office/powerpoint/2010/main" val="1056470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1EEF51-17FC-4C8A-B362-92BFE6BF0EBA}" type="slidenum">
              <a:rPr lang="en-US"/>
              <a:pPr>
                <a:defRPr/>
              </a:pPr>
              <a:t>‹#›</a:t>
            </a:fld>
            <a:endParaRPr lang="en-US"/>
          </a:p>
        </p:txBody>
      </p:sp>
    </p:spTree>
    <p:extLst>
      <p:ext uri="{BB962C8B-B14F-4D97-AF65-F5344CB8AC3E}">
        <p14:creationId xmlns:p14="http://schemas.microsoft.com/office/powerpoint/2010/main" val="1130901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BE4010BF-7BFE-478A-8CBE-74A9006F857E}" type="slidenum">
              <a:rPr lang="en-US"/>
              <a:pPr>
                <a:defRPr/>
              </a:pPr>
              <a:t>‹#›</a:t>
            </a:fld>
            <a:endParaRPr lang="en-US"/>
          </a:p>
        </p:txBody>
      </p:sp>
    </p:spTree>
    <p:extLst>
      <p:ext uri="{BB962C8B-B14F-4D97-AF65-F5344CB8AC3E}">
        <p14:creationId xmlns:p14="http://schemas.microsoft.com/office/powerpoint/2010/main" val="13169937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CECAFD3-DEE6-4EB1-8E5D-9B6A46E2F444}" type="slidenum">
              <a:rPr lang="en-US"/>
              <a:pPr>
                <a:defRPr/>
              </a:pPr>
              <a:t>‹#›</a:t>
            </a:fld>
            <a:endParaRPr lang="en-US"/>
          </a:p>
        </p:txBody>
      </p:sp>
    </p:spTree>
    <p:extLst>
      <p:ext uri="{BB962C8B-B14F-4D97-AF65-F5344CB8AC3E}">
        <p14:creationId xmlns:p14="http://schemas.microsoft.com/office/powerpoint/2010/main" val="4538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8EE07E3-13F9-4964-88B2-86CA161CB29F}" type="slidenum">
              <a:rPr lang="en-US"/>
              <a:pPr>
                <a:defRPr/>
              </a:pPr>
              <a:t>‹#›</a:t>
            </a:fld>
            <a:endParaRPr lang="en-US"/>
          </a:p>
        </p:txBody>
      </p:sp>
    </p:spTree>
    <p:extLst>
      <p:ext uri="{BB962C8B-B14F-4D97-AF65-F5344CB8AC3E}">
        <p14:creationId xmlns:p14="http://schemas.microsoft.com/office/powerpoint/2010/main" val="302105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4716CE2-C4F9-457B-A1D4-7F2840DE456B}" type="slidenum">
              <a:rPr lang="en-US"/>
              <a:pPr>
                <a:defRPr/>
              </a:pPr>
              <a:t>‹#›</a:t>
            </a:fld>
            <a:endParaRPr lang="en-US"/>
          </a:p>
        </p:txBody>
      </p:sp>
    </p:spTree>
    <p:extLst>
      <p:ext uri="{BB962C8B-B14F-4D97-AF65-F5344CB8AC3E}">
        <p14:creationId xmlns:p14="http://schemas.microsoft.com/office/powerpoint/2010/main" val="224120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7847375-853B-4C72-9186-F7724C64E255}" type="slidenum">
              <a:rPr lang="en-US"/>
              <a:pPr>
                <a:defRPr/>
              </a:pPr>
              <a:t>‹#›</a:t>
            </a:fld>
            <a:endParaRPr lang="en-US"/>
          </a:p>
        </p:txBody>
      </p:sp>
    </p:spTree>
    <p:extLst>
      <p:ext uri="{BB962C8B-B14F-4D97-AF65-F5344CB8AC3E}">
        <p14:creationId xmlns:p14="http://schemas.microsoft.com/office/powerpoint/2010/main" val="32806915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FEA5A70-4990-4053-8544-A348F649443E}" type="slidenum">
              <a:rPr lang="en-US"/>
              <a:pPr>
                <a:defRPr/>
              </a:pPr>
              <a:t>‹#›</a:t>
            </a:fld>
            <a:endParaRPr lang="en-US"/>
          </a:p>
        </p:txBody>
      </p:sp>
    </p:spTree>
    <p:extLst>
      <p:ext uri="{BB962C8B-B14F-4D97-AF65-F5344CB8AC3E}">
        <p14:creationId xmlns:p14="http://schemas.microsoft.com/office/powerpoint/2010/main" val="304552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189D877-B502-48D6-81CA-300B83AB969E}" type="slidenum">
              <a:rPr lang="en-US"/>
              <a:pPr>
                <a:defRPr/>
              </a:pPr>
              <a:t>‹#›</a:t>
            </a:fld>
            <a:endParaRPr lang="en-US"/>
          </a:p>
        </p:txBody>
      </p:sp>
    </p:spTree>
    <p:extLst>
      <p:ext uri="{BB962C8B-B14F-4D97-AF65-F5344CB8AC3E}">
        <p14:creationId xmlns:p14="http://schemas.microsoft.com/office/powerpoint/2010/main" val="366494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E9D071E-8588-4E83-B2A3-830DBB05223B}" type="slidenum">
              <a:rPr lang="en-US"/>
              <a:pPr>
                <a:defRPr/>
              </a:pPr>
              <a:t>‹#›</a:t>
            </a:fld>
            <a:endParaRPr lang="en-US"/>
          </a:p>
        </p:txBody>
      </p:sp>
    </p:spTree>
    <p:extLst>
      <p:ext uri="{BB962C8B-B14F-4D97-AF65-F5344CB8AC3E}">
        <p14:creationId xmlns:p14="http://schemas.microsoft.com/office/powerpoint/2010/main" val="348458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4D635F3-CF51-4F95-9A23-D6861F55519C}" type="slidenum">
              <a:rPr lang="en-US"/>
              <a:pPr>
                <a:defRPr/>
              </a:pPr>
              <a:t>‹#›</a:t>
            </a:fld>
            <a:endParaRPr lang="en-US"/>
          </a:p>
        </p:txBody>
      </p:sp>
    </p:spTree>
    <p:extLst>
      <p:ext uri="{BB962C8B-B14F-4D97-AF65-F5344CB8AC3E}">
        <p14:creationId xmlns:p14="http://schemas.microsoft.com/office/powerpoint/2010/main" val="221042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5515455-23AA-4E2D-A7C2-25889BB01C50}" type="slidenum">
              <a:rPr lang="en-US"/>
              <a:pPr>
                <a:defRPr/>
              </a:pPr>
              <a:t>‹#›</a:t>
            </a:fld>
            <a:endParaRPr lang="en-US"/>
          </a:p>
        </p:txBody>
      </p:sp>
    </p:spTree>
    <p:extLst>
      <p:ext uri="{BB962C8B-B14F-4D97-AF65-F5344CB8AC3E}">
        <p14:creationId xmlns:p14="http://schemas.microsoft.com/office/powerpoint/2010/main" val="24226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A424993-C266-453B-9024-63B89710D7A3}" type="slidenum">
              <a:rPr lang="en-US"/>
              <a:pPr>
                <a:defRPr/>
              </a:pPr>
              <a:t>‹#›</a:t>
            </a:fld>
            <a:endParaRPr lang="en-US"/>
          </a:p>
        </p:txBody>
      </p:sp>
    </p:spTree>
    <p:extLst>
      <p:ext uri="{BB962C8B-B14F-4D97-AF65-F5344CB8AC3E}">
        <p14:creationId xmlns:p14="http://schemas.microsoft.com/office/powerpoint/2010/main" val="238767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80D39B40-5912-4919-8449-B239A8B125E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9" r:id="rId1"/>
    <p:sldLayoutId id="2147483773" r:id="rId2"/>
    <p:sldLayoutId id="2147483780" r:id="rId3"/>
    <p:sldLayoutId id="2147483774" r:id="rId4"/>
    <p:sldLayoutId id="2147483781" r:id="rId5"/>
    <p:sldLayoutId id="2147483775" r:id="rId6"/>
    <p:sldLayoutId id="2147483776" r:id="rId7"/>
    <p:sldLayoutId id="2147483782" r:id="rId8"/>
    <p:sldLayoutId id="2147483783" r:id="rId9"/>
    <p:sldLayoutId id="2147483777" r:id="rId10"/>
    <p:sldLayoutId id="2147483778"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7467600" cy="1143000"/>
          </a:xfrm>
        </p:spPr>
        <p:txBody>
          <a:bodyPr/>
          <a:lstStyle/>
          <a:p>
            <a:pPr eaLnBrk="1" hangingPunct="1"/>
            <a:r>
              <a:rPr lang="en-US" sz="3200" dirty="0" smtClean="0"/>
              <a:t>Start-up for Tuesday, February 5, 2013</a:t>
            </a:r>
          </a:p>
        </p:txBody>
      </p:sp>
      <p:sp>
        <p:nvSpPr>
          <p:cNvPr id="7171" name="Rectangle 3"/>
          <p:cNvSpPr>
            <a:spLocks noGrp="1" noChangeArrowheads="1"/>
          </p:cNvSpPr>
          <p:nvPr>
            <p:ph idx="1"/>
          </p:nvPr>
        </p:nvSpPr>
        <p:spPr>
          <a:xfrm>
            <a:off x="0" y="1219200"/>
            <a:ext cx="9144000" cy="5410200"/>
          </a:xfrm>
        </p:spPr>
        <p:txBody>
          <a:bodyPr/>
          <a:lstStyle/>
          <a:p>
            <a:pPr marL="550863" indent="-514350" eaLnBrk="1" hangingPunct="1">
              <a:buFont typeface="Wingdings 2" pitchFamily="18" charset="2"/>
              <a:buAutoNum type="arabicPeriod"/>
            </a:pPr>
            <a:r>
              <a:rPr lang="en-US" sz="2800" dirty="0" smtClean="0"/>
              <a:t>What is a gene pool?</a:t>
            </a:r>
          </a:p>
          <a:p>
            <a:pPr marL="550863" indent="-514350" eaLnBrk="1" hangingPunct="1">
              <a:buFontTx/>
              <a:buAutoNum type="arabicPeriod"/>
            </a:pPr>
            <a:r>
              <a:rPr lang="en-US" sz="2800" dirty="0" smtClean="0"/>
              <a:t>Given the following gene pool for eye color, calculate the allele frequencies: BB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r>
              <a:rPr lang="en-US" sz="2800" dirty="0" err="1" smtClean="0"/>
              <a:t>Bb</a:t>
            </a:r>
            <a:r>
              <a:rPr lang="en-US" sz="2800" dirty="0" smtClean="0"/>
              <a:t>  </a:t>
            </a:r>
          </a:p>
          <a:p>
            <a:pPr marL="550863" indent="-514350" eaLnBrk="1" hangingPunct="1">
              <a:buFontTx/>
              <a:buAutoNum type="arabicPeriod"/>
            </a:pPr>
            <a:r>
              <a:rPr lang="en-US" sz="2800" dirty="0" smtClean="0"/>
              <a:t>Identify the two causes of genetic variation.</a:t>
            </a:r>
          </a:p>
          <a:p>
            <a:pPr marL="550863" indent="-514350" eaLnBrk="1" hangingPunct="1">
              <a:buFontTx/>
              <a:buAutoNum type="arabicPeriod"/>
            </a:pPr>
            <a:r>
              <a:rPr lang="en-US" sz="2800" dirty="0" smtClean="0"/>
              <a:t>If our environment changed in which light colored eyes were unprotected from the sun’s radiation and caused blindness, predict what would happen to the allele frequencies that you calculated from number 2.  B = Brown and green and b = blue</a:t>
            </a:r>
          </a:p>
        </p:txBody>
      </p:sp>
      <p:sp>
        <p:nvSpPr>
          <p:cNvPr id="6" name="TextBox 5"/>
          <p:cNvSpPr txBox="1">
            <a:spLocks noChangeArrowheads="1"/>
          </p:cNvSpPr>
          <p:nvPr/>
        </p:nvSpPr>
        <p:spPr bwMode="auto">
          <a:xfrm>
            <a:off x="6604000" y="2514600"/>
            <a:ext cx="254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B = 19/40 = 47.5%</a:t>
            </a:r>
          </a:p>
          <a:p>
            <a:r>
              <a:rPr lang="en-US"/>
              <a:t>b = 21/40 = 52.5%</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457200"/>
          </a:xfrm>
        </p:spPr>
        <p:txBody>
          <a:bodyPr/>
          <a:lstStyle/>
          <a:p>
            <a:pPr eaLnBrk="1" hangingPunct="1"/>
            <a:r>
              <a:rPr lang="en-US" sz="1600" b="1" smtClean="0">
                <a:solidFill>
                  <a:srgbClr val="FFFF00"/>
                </a:solidFill>
                <a:latin typeface="Arial Rounded MT Bold" pitchFamily="34" charset="0"/>
              </a:rPr>
              <a:t>C) Define genetic drift, identify 2 ways it occurs, and summarize how it affects biodiversity.</a:t>
            </a:r>
          </a:p>
        </p:txBody>
      </p:sp>
      <p:sp>
        <p:nvSpPr>
          <p:cNvPr id="5" name="Content Placeholder 2"/>
          <p:cNvSpPr>
            <a:spLocks noGrp="1"/>
          </p:cNvSpPr>
          <p:nvPr>
            <p:ph idx="1"/>
          </p:nvPr>
        </p:nvSpPr>
        <p:spPr>
          <a:xfrm>
            <a:off x="0" y="381000"/>
            <a:ext cx="6858000" cy="2895600"/>
          </a:xfrm>
        </p:spPr>
        <p:txBody>
          <a:bodyPr/>
          <a:lstStyle/>
          <a:p>
            <a:pPr eaLnBrk="1" hangingPunct="1">
              <a:defRPr/>
            </a:pPr>
            <a:r>
              <a:rPr lang="en-US" sz="2000" dirty="0" smtClean="0">
                <a:solidFill>
                  <a:srgbClr val="CCCCFF"/>
                </a:solidFill>
              </a:rPr>
              <a:t>What happens to the size of a bottle from the bottom to the top?</a:t>
            </a:r>
          </a:p>
          <a:p>
            <a:pPr eaLnBrk="1" hangingPunct="1">
              <a:defRPr/>
            </a:pPr>
            <a:r>
              <a:rPr lang="en-US" sz="2000" dirty="0">
                <a:solidFill>
                  <a:srgbClr val="CCCCFF"/>
                </a:solidFill>
              </a:rPr>
              <a:t>W</a:t>
            </a:r>
            <a:r>
              <a:rPr lang="en-US" sz="2000" dirty="0" smtClean="0">
                <a:solidFill>
                  <a:srgbClr val="CCCCFF"/>
                </a:solidFill>
              </a:rPr>
              <a:t>hat do you think a </a:t>
            </a:r>
            <a:r>
              <a:rPr lang="en-US" sz="2000" dirty="0" smtClean="0">
                <a:solidFill>
                  <a:srgbClr val="FFFF00"/>
                </a:solidFill>
              </a:rPr>
              <a:t>population bottleneck </a:t>
            </a:r>
            <a:r>
              <a:rPr lang="en-US" sz="2000" dirty="0" smtClean="0">
                <a:solidFill>
                  <a:srgbClr val="CCCCFF"/>
                </a:solidFill>
              </a:rPr>
              <a:t>is?</a:t>
            </a:r>
          </a:p>
          <a:p>
            <a:pPr eaLnBrk="1" hangingPunct="1">
              <a:buFont typeface="Wingdings 2" pitchFamily="18" charset="2"/>
              <a:buNone/>
              <a:defRPr/>
            </a:pPr>
            <a:r>
              <a:rPr lang="en-US" sz="2000" dirty="0" smtClean="0">
                <a:solidFill>
                  <a:srgbClr val="CCCCFF"/>
                </a:solidFill>
              </a:rPr>
              <a:t>	Decrease in population size for at least 1 generation</a:t>
            </a:r>
          </a:p>
          <a:p>
            <a:pPr eaLnBrk="1" hangingPunct="1">
              <a:defRPr/>
            </a:pPr>
            <a:r>
              <a:rPr lang="en-US" sz="2000" dirty="0" smtClean="0">
                <a:solidFill>
                  <a:srgbClr val="CCCCFF"/>
                </a:solidFill>
              </a:rPr>
              <a:t>How does it happen?</a:t>
            </a:r>
          </a:p>
          <a:p>
            <a:pPr lvl="1" eaLnBrk="1" hangingPunct="1">
              <a:buFont typeface="Wingdings 2" pitchFamily="18" charset="2"/>
              <a:buNone/>
              <a:defRPr/>
            </a:pPr>
            <a:r>
              <a:rPr lang="en-US" sz="2000" dirty="0" smtClean="0">
                <a:solidFill>
                  <a:srgbClr val="CCCCFF"/>
                </a:solidFill>
              </a:rPr>
              <a:t>1)  Founder effect </a:t>
            </a:r>
          </a:p>
          <a:p>
            <a:pPr marL="906463" lvl="1" indent="-457200" eaLnBrk="1" hangingPunct="1">
              <a:buFont typeface="Wingdings 2" pitchFamily="18" charset="2"/>
              <a:buNone/>
              <a:defRPr/>
            </a:pPr>
            <a:r>
              <a:rPr lang="en-US" sz="2000" dirty="0" smtClean="0">
                <a:solidFill>
                  <a:srgbClr val="CCCCFF"/>
                </a:solidFill>
              </a:rPr>
              <a:t>2)  Human Hunting to near extinction</a:t>
            </a:r>
          </a:p>
          <a:p>
            <a:pPr marL="906463" lvl="1" indent="-457200" eaLnBrk="1" hangingPunct="1">
              <a:buFont typeface="Wingdings 2" pitchFamily="18" charset="2"/>
              <a:buNone/>
              <a:defRPr/>
            </a:pPr>
            <a:r>
              <a:rPr lang="en-US" sz="2000" dirty="0" smtClean="0">
                <a:solidFill>
                  <a:srgbClr val="CCCCFF"/>
                </a:solidFill>
              </a:rPr>
              <a:t>How does it affect population diversity?</a:t>
            </a:r>
          </a:p>
          <a:p>
            <a:pPr marL="906463" lvl="1" indent="-457200" eaLnBrk="1" hangingPunct="1">
              <a:buFont typeface="Wingdings 2" pitchFamily="18" charset="2"/>
              <a:buNone/>
              <a:defRPr/>
            </a:pPr>
            <a:r>
              <a:rPr lang="en-US" sz="2000" dirty="0" smtClean="0">
                <a:solidFill>
                  <a:srgbClr val="CCCCFF"/>
                </a:solidFill>
              </a:rPr>
              <a:t>Decreases it, less variation</a:t>
            </a:r>
          </a:p>
        </p:txBody>
      </p:sp>
      <p:pic>
        <p:nvPicPr>
          <p:cNvPr id="16388" name="Picture 2" descr="C:\Users\nbenc\AppData\Local\Microsoft\Windows\Temporary Internet Files\Content.IE5\ECBWRP4E\MC9003642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175" y="14288"/>
            <a:ext cx="258603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Elephant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829050"/>
            <a:ext cx="3189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3829050"/>
            <a:ext cx="6086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06463" lvl="1" indent="-457200" eaLnBrk="1" hangingPunct="1"/>
            <a:r>
              <a:rPr lang="en-US" b="1"/>
              <a:t>An example of a bottleneck:</a:t>
            </a:r>
            <a:r>
              <a:rPr lang="en-US"/>
              <a:t/>
            </a:r>
            <a:br>
              <a:rPr lang="en-US"/>
            </a:br>
            <a:r>
              <a:rPr lang="en-US"/>
              <a:t>Northern elephant seals have reduced genetic variation probably because of a population bottleneck humans inflicted on them in the 1890s. Reduced to about 20 by 1900, now over 30,000 exist.  They still bear the marks with less diversity.</a:t>
            </a:r>
            <a:endParaRPr lang="en-US">
              <a:solidFill>
                <a:srgbClr val="CCCC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par>
                                <p:cTn id="54" presetID="16" presetClass="entr" presetSubtype="21" fill="hold" nodeType="withEffect">
                                  <p:stCondLst>
                                    <p:cond delay="0"/>
                                  </p:stCondLst>
                                  <p:childTnLst>
                                    <p:set>
                                      <p:cBhvr>
                                        <p:cTn id="55" dur="1" fill="hold">
                                          <p:stCondLst>
                                            <p:cond delay="0"/>
                                          </p:stCondLst>
                                        </p:cTn>
                                        <p:tgtEl>
                                          <p:spTgt spid="31748"/>
                                        </p:tgtEl>
                                        <p:attrNameLst>
                                          <p:attrName>style.visibility</p:attrName>
                                        </p:attrNameLst>
                                      </p:cBhvr>
                                      <p:to>
                                        <p:strVal val="visible"/>
                                      </p:to>
                                    </p:set>
                                    <p:animEffect transition="in" filter="barn(inVertical)">
                                      <p:cBhvr>
                                        <p:cTn id="56"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pPr marL="514350" indent="-514350" eaLnBrk="1" hangingPunct="1"/>
            <a:r>
              <a:rPr lang="en-US" sz="2400" b="1" smtClean="0">
                <a:solidFill>
                  <a:srgbClr val="FFFF00"/>
                </a:solidFill>
                <a:latin typeface="Arial Rounded MT Bold" pitchFamily="34" charset="0"/>
              </a:rPr>
              <a:t>D)  List 5 conditions required to maintain genetic equilibrium.</a:t>
            </a:r>
          </a:p>
        </p:txBody>
      </p:sp>
      <p:sp>
        <p:nvSpPr>
          <p:cNvPr id="4" name="Content Placeholder 2"/>
          <p:cNvSpPr>
            <a:spLocks noGrp="1"/>
          </p:cNvSpPr>
          <p:nvPr>
            <p:ph idx="1"/>
          </p:nvPr>
        </p:nvSpPr>
        <p:spPr>
          <a:xfrm>
            <a:off x="0" y="838200"/>
            <a:ext cx="9144000" cy="1219200"/>
          </a:xfrm>
        </p:spPr>
        <p:txBody>
          <a:bodyPr/>
          <a:lstStyle/>
          <a:p>
            <a:pPr eaLnBrk="1" hangingPunct="1"/>
            <a:r>
              <a:rPr lang="en-US" sz="2800" smtClean="0">
                <a:solidFill>
                  <a:srgbClr val="CCCCFF"/>
                </a:solidFill>
              </a:rPr>
              <a:t>How are allele frequencies kept constant = Genetic Equilibrium?</a:t>
            </a:r>
          </a:p>
        </p:txBody>
      </p:sp>
      <p:sp>
        <p:nvSpPr>
          <p:cNvPr id="5" name="Content Placeholder 2"/>
          <p:cNvSpPr txBox="1">
            <a:spLocks/>
          </p:cNvSpPr>
          <p:nvPr/>
        </p:nvSpPr>
        <p:spPr bwMode="auto">
          <a:xfrm>
            <a:off x="304800" y="1828800"/>
            <a:ext cx="7924800" cy="4144963"/>
          </a:xfrm>
          <a:prstGeom prst="rect">
            <a:avLst/>
          </a:prstGeom>
          <a:noFill/>
          <a:ln w="9525">
            <a:noFill/>
            <a:miter lim="800000"/>
            <a:headEnd/>
            <a:tailEnd/>
          </a:ln>
        </p:spPr>
        <p:txBody>
          <a:bodyPr/>
          <a:lstStyle/>
          <a:p>
            <a:pPr marL="419100" indent="-382588" eaLnBrk="1" hangingPunct="1">
              <a:spcBef>
                <a:spcPct val="20000"/>
              </a:spcBef>
              <a:buClr>
                <a:schemeClr val="accent1"/>
              </a:buClr>
              <a:buSzPct val="80000"/>
              <a:buFont typeface="Wingdings 2" pitchFamily="18" charset="2"/>
              <a:buChar char=""/>
              <a:defRPr/>
            </a:pPr>
            <a:r>
              <a:rPr lang="en-US" sz="2800" u="sng" dirty="0">
                <a:solidFill>
                  <a:srgbClr val="CCCCFF"/>
                </a:solidFill>
                <a:latin typeface="+mn-lt"/>
              </a:rPr>
              <a:t>Hardy-Weinberg Principle = 5 conditions</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FFFF00"/>
                </a:solidFill>
                <a:latin typeface="+mn-lt"/>
              </a:rPr>
              <a:t>1.  Large Population</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FFFF00"/>
                </a:solidFill>
                <a:latin typeface="+mn-lt"/>
              </a:rPr>
              <a:t>2.  Random Mating = no exclusive relations</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FFFF00"/>
                </a:solidFill>
                <a:latin typeface="+mn-lt"/>
              </a:rPr>
              <a:t>3.  No movement in or out of population</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FFFF00"/>
                </a:solidFill>
                <a:latin typeface="+mn-lt"/>
              </a:rPr>
              <a:t>4.  No mutations</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FFFF00"/>
                </a:solidFill>
                <a:latin typeface="+mn-lt"/>
              </a:rPr>
              <a:t>5.  No natural selection</a:t>
            </a:r>
          </a:p>
          <a:p>
            <a:pPr marL="419100" indent="-382588" eaLnBrk="1" hangingPunct="1">
              <a:spcBef>
                <a:spcPct val="20000"/>
              </a:spcBef>
              <a:buClr>
                <a:schemeClr val="accent1"/>
              </a:buClr>
              <a:buSzPct val="80000"/>
              <a:buFont typeface="Wingdings 2" pitchFamily="18" charset="2"/>
              <a:buChar char=""/>
              <a:defRPr/>
            </a:pPr>
            <a:endParaRPr lang="en-US" sz="2800" dirty="0">
              <a:solidFill>
                <a:srgbClr val="CCCCFF"/>
              </a:solidFill>
              <a:latin typeface="+mn-lt"/>
            </a:endParaRPr>
          </a:p>
          <a:p>
            <a:pPr marL="419100" indent="-382588" eaLnBrk="1" hangingPunct="1">
              <a:spcBef>
                <a:spcPct val="20000"/>
              </a:spcBef>
              <a:buClr>
                <a:schemeClr val="accent1"/>
              </a:buClr>
              <a:buSzPct val="80000"/>
              <a:buFont typeface="Wingdings 2" pitchFamily="18" charset="2"/>
              <a:buChar char=""/>
              <a:defRPr/>
            </a:pPr>
            <a:r>
              <a:rPr lang="en-US" sz="2800" dirty="0">
                <a:solidFill>
                  <a:srgbClr val="CCCCFF"/>
                </a:solidFill>
                <a:latin typeface="+mn-lt"/>
              </a:rPr>
              <a:t>Is this possible?</a:t>
            </a:r>
          </a:p>
          <a:p>
            <a:pPr marL="419100" indent="-382588" eaLnBrk="1" hangingPunct="1">
              <a:spcBef>
                <a:spcPct val="20000"/>
              </a:spcBef>
              <a:buClr>
                <a:schemeClr val="accent1"/>
              </a:buClr>
              <a:buSzPct val="80000"/>
              <a:buFont typeface="Wingdings 2" pitchFamily="18" charset="2"/>
              <a:buChar char=""/>
              <a:defRPr/>
            </a:pPr>
            <a:r>
              <a:rPr lang="en-US" sz="2800" dirty="0">
                <a:solidFill>
                  <a:srgbClr val="CCCCFF"/>
                </a:solidFill>
                <a:latin typeface="+mn-lt"/>
              </a:rPr>
              <a:t>Probably Not</a:t>
            </a:r>
          </a:p>
        </p:txBody>
      </p:sp>
      <p:pic>
        <p:nvPicPr>
          <p:cNvPr id="25602" name="Picture 2" descr="C:\Documents and Settings\nbenc\Local Settings\Temporary Internet Files\Content.IE5\ALABWWB5\MPj044423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2743200"/>
            <a:ext cx="7646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C:\Documents and Settings\nbenc\Local Settings\Temporary Internet Files\Content.IE5\CXCNAE83\MPj04117650000[1].jpg"/>
          <p:cNvPicPr>
            <a:picLocks noChangeAspect="1" noChangeArrowheads="1"/>
          </p:cNvPicPr>
          <p:nvPr/>
        </p:nvPicPr>
        <p:blipFill>
          <a:blip r:embed="rId3">
            <a:extLst>
              <a:ext uri="{28A0092B-C50C-407E-A947-70E740481C1C}">
                <a14:useLocalDpi xmlns:a14="http://schemas.microsoft.com/office/drawing/2010/main" val="0"/>
              </a:ext>
            </a:extLst>
          </a:blip>
          <a:srcRect l="11879" t="16667" r="10413" b="14444"/>
          <a:stretch>
            <a:fillRect/>
          </a:stretch>
        </p:blipFill>
        <p:spPr bwMode="auto">
          <a:xfrm rot="1016327">
            <a:off x="5326063" y="3619500"/>
            <a:ext cx="2509837"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C:\Documents and Settings\nbenc\Local Settings\Temporary Internet Files\Content.IE5\CXCNAE83\MPj0443897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685800"/>
            <a:ext cx="1782762"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Documents and Settings\nbenc\Local Settings\Temporary Internet Files\Content.IE5\ZO308FDH\MCj0438249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31242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C:\Documents and Settings\nbenc\Local Settings\Temporary Internet Files\Content.IE5\ZO308FDH\MCj0132645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0"/>
            <a:ext cx="65532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25602"/>
                                        </p:tgtEl>
                                        <p:attrNameLst>
                                          <p:attrName>style.visibility</p:attrName>
                                        </p:attrNameLst>
                                      </p:cBhvr>
                                      <p:to>
                                        <p:strVal val="visible"/>
                                      </p:to>
                                    </p:set>
                                    <p:animEffect transition="in" filter="checkerboard(across)">
                                      <p:cBhvr>
                                        <p:cTn id="23" dur="500"/>
                                        <p:tgtEl>
                                          <p:spTgt spid="25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25602"/>
                                        </p:tgtEl>
                                        <p:attrNameLst>
                                          <p:attrName>ppt_x</p:attrName>
                                        </p:attrNameLst>
                                      </p:cBhvr>
                                      <p:tavLst>
                                        <p:tav tm="0">
                                          <p:val>
                                            <p:strVal val="ppt_x"/>
                                          </p:val>
                                        </p:tav>
                                        <p:tav tm="100000">
                                          <p:val>
                                            <p:strVal val="ppt_x"/>
                                          </p:val>
                                        </p:tav>
                                      </p:tavLst>
                                    </p:anim>
                                    <p:anim calcmode="lin" valueType="num">
                                      <p:cBhvr additive="base">
                                        <p:cTn id="28" dur="500"/>
                                        <p:tgtEl>
                                          <p:spTgt spid="25602"/>
                                        </p:tgtEl>
                                        <p:attrNameLst>
                                          <p:attrName>ppt_y</p:attrName>
                                        </p:attrNameLst>
                                      </p:cBhvr>
                                      <p:tavLst>
                                        <p:tav tm="0">
                                          <p:val>
                                            <p:strVal val="ppt_y"/>
                                          </p:val>
                                        </p:tav>
                                        <p:tav tm="100000">
                                          <p:val>
                                            <p:strVal val="1+ppt_h/2"/>
                                          </p:val>
                                        </p:tav>
                                      </p:tavLst>
                                    </p:anim>
                                    <p:set>
                                      <p:cBhvr>
                                        <p:cTn id="29" dur="1" fill="hold">
                                          <p:stCondLst>
                                            <p:cond delay="499"/>
                                          </p:stCondLst>
                                        </p:cTn>
                                        <p:tgtEl>
                                          <p:spTgt spid="2560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additive="base">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6" presetID="5" presetClass="entr" presetSubtype="10" fill="hold" nodeType="withEffect">
                                  <p:stCondLst>
                                    <p:cond delay="0"/>
                                  </p:stCondLst>
                                  <p:childTnLst>
                                    <p:set>
                                      <p:cBhvr>
                                        <p:cTn id="37" dur="1" fill="hold">
                                          <p:stCondLst>
                                            <p:cond delay="0"/>
                                          </p:stCondLst>
                                        </p:cTn>
                                        <p:tgtEl>
                                          <p:spTgt spid="25603"/>
                                        </p:tgtEl>
                                        <p:attrNameLst>
                                          <p:attrName>style.visibility</p:attrName>
                                        </p:attrNameLst>
                                      </p:cBhvr>
                                      <p:to>
                                        <p:strVal val="visible"/>
                                      </p:to>
                                    </p:set>
                                    <p:animEffect transition="in" filter="checkerboard(across)">
                                      <p:cBhvr>
                                        <p:cTn id="38" dur="500"/>
                                        <p:tgtEl>
                                          <p:spTgt spid="256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25603"/>
                                        </p:tgtEl>
                                      </p:cBhvr>
                                    </p:animEffect>
                                    <p:set>
                                      <p:cBhvr>
                                        <p:cTn id="43" dur="1" fill="hold">
                                          <p:stCondLst>
                                            <p:cond delay="499"/>
                                          </p:stCondLst>
                                        </p:cTn>
                                        <p:tgtEl>
                                          <p:spTgt spid="2560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 calcmode="lin" valueType="num">
                                      <p:cBhvr additive="base">
                                        <p:cTn id="4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0" presetID="4" presetClass="entr" presetSubtype="16" fill="hold" nodeType="withEffect">
                                  <p:stCondLst>
                                    <p:cond delay="0"/>
                                  </p:stCondLst>
                                  <p:childTnLst>
                                    <p:set>
                                      <p:cBhvr>
                                        <p:cTn id="51" dur="1" fill="hold">
                                          <p:stCondLst>
                                            <p:cond delay="0"/>
                                          </p:stCondLst>
                                        </p:cTn>
                                        <p:tgtEl>
                                          <p:spTgt spid="25604"/>
                                        </p:tgtEl>
                                        <p:attrNameLst>
                                          <p:attrName>style.visibility</p:attrName>
                                        </p:attrNameLst>
                                      </p:cBhvr>
                                      <p:to>
                                        <p:strVal val="visible"/>
                                      </p:to>
                                    </p:set>
                                    <p:animEffect transition="in" filter="box(in)">
                                      <p:cBhvr>
                                        <p:cTn id="52" dur="500"/>
                                        <p:tgtEl>
                                          <p:spTgt spid="256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nodeType="clickEffect">
                                  <p:stCondLst>
                                    <p:cond delay="0"/>
                                  </p:stCondLst>
                                  <p:childTnLst>
                                    <p:animEffect transition="out" filter="blinds(horizontal)">
                                      <p:cBhvr>
                                        <p:cTn id="56" dur="500"/>
                                        <p:tgtEl>
                                          <p:spTgt spid="25604"/>
                                        </p:tgtEl>
                                      </p:cBhvr>
                                    </p:animEffect>
                                    <p:set>
                                      <p:cBhvr>
                                        <p:cTn id="57" dur="1" fill="hold">
                                          <p:stCondLst>
                                            <p:cond delay="499"/>
                                          </p:stCondLst>
                                        </p:cTn>
                                        <p:tgtEl>
                                          <p:spTgt spid="25604"/>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calcmode="lin" valueType="num">
                                      <p:cBhvr additive="base">
                                        <p:cTn id="6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4" presetID="20" presetClass="entr" presetSubtype="0" fill="hold" nodeType="withEffect">
                                  <p:stCondLst>
                                    <p:cond delay="0"/>
                                  </p:stCondLst>
                                  <p:childTnLst>
                                    <p:set>
                                      <p:cBhvr>
                                        <p:cTn id="65" dur="1" fill="hold">
                                          <p:stCondLst>
                                            <p:cond delay="0"/>
                                          </p:stCondLst>
                                        </p:cTn>
                                        <p:tgtEl>
                                          <p:spTgt spid="25605"/>
                                        </p:tgtEl>
                                        <p:attrNameLst>
                                          <p:attrName>style.visibility</p:attrName>
                                        </p:attrNameLst>
                                      </p:cBhvr>
                                      <p:to>
                                        <p:strVal val="visible"/>
                                      </p:to>
                                    </p:set>
                                    <p:animEffect transition="in" filter="wedge">
                                      <p:cBhvr>
                                        <p:cTn id="66" dur="500"/>
                                        <p:tgtEl>
                                          <p:spTgt spid="2560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xit" presetSubtype="10" fill="hold" nodeType="clickEffect">
                                  <p:stCondLst>
                                    <p:cond delay="0"/>
                                  </p:stCondLst>
                                  <p:childTnLst>
                                    <p:animEffect transition="out" filter="checkerboard(across)">
                                      <p:cBhvr>
                                        <p:cTn id="70" dur="500"/>
                                        <p:tgtEl>
                                          <p:spTgt spid="25605"/>
                                        </p:tgtEl>
                                      </p:cBhvr>
                                    </p:animEffect>
                                    <p:set>
                                      <p:cBhvr>
                                        <p:cTn id="71" dur="1" fill="hold">
                                          <p:stCondLst>
                                            <p:cond delay="499"/>
                                          </p:stCondLst>
                                        </p:cTn>
                                        <p:tgtEl>
                                          <p:spTgt spid="25605"/>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xEl>
                                              <p:pRg st="5" end="5"/>
                                            </p:txEl>
                                          </p:spTgt>
                                        </p:tgtEl>
                                        <p:attrNameLst>
                                          <p:attrName>style.visibility</p:attrName>
                                        </p:attrNameLst>
                                      </p:cBhvr>
                                      <p:to>
                                        <p:strVal val="visible"/>
                                      </p:to>
                                    </p:set>
                                    <p:anim calcmode="lin" valueType="num">
                                      <p:cBhvr additive="base">
                                        <p:cTn id="7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8" presetID="8" presetClass="entr" presetSubtype="16" fill="hold" nodeType="withEffect">
                                  <p:stCondLst>
                                    <p:cond delay="0"/>
                                  </p:stCondLst>
                                  <p:childTnLst>
                                    <p:set>
                                      <p:cBhvr>
                                        <p:cTn id="79" dur="1" fill="hold">
                                          <p:stCondLst>
                                            <p:cond delay="0"/>
                                          </p:stCondLst>
                                        </p:cTn>
                                        <p:tgtEl>
                                          <p:spTgt spid="25606"/>
                                        </p:tgtEl>
                                        <p:attrNameLst>
                                          <p:attrName>style.visibility</p:attrName>
                                        </p:attrNameLst>
                                      </p:cBhvr>
                                      <p:to>
                                        <p:strVal val="visible"/>
                                      </p:to>
                                    </p:set>
                                    <p:animEffect transition="in" filter="diamond(in)">
                                      <p:cBhvr>
                                        <p:cTn id="80" dur="500"/>
                                        <p:tgtEl>
                                          <p:spTgt spid="256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xit" presetSubtype="10" fill="hold" nodeType="clickEffect">
                                  <p:stCondLst>
                                    <p:cond delay="0"/>
                                  </p:stCondLst>
                                  <p:childTnLst>
                                    <p:animEffect transition="out" filter="checkerboard(across)">
                                      <p:cBhvr>
                                        <p:cTn id="84" dur="500"/>
                                        <p:tgtEl>
                                          <p:spTgt spid="25606"/>
                                        </p:tgtEl>
                                      </p:cBhvr>
                                    </p:animEffect>
                                    <p:set>
                                      <p:cBhvr>
                                        <p:cTn id="85" dur="1" fill="hold">
                                          <p:stCondLst>
                                            <p:cond delay="499"/>
                                          </p:stCondLst>
                                        </p:cTn>
                                        <p:tgtEl>
                                          <p:spTgt spid="2560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 calcmode="lin" valueType="num">
                                      <p:cBhvr additive="base">
                                        <p:cTn id="9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
                                            <p:txEl>
                                              <p:pRg st="8" end="8"/>
                                            </p:txEl>
                                          </p:spTgt>
                                        </p:tgtEl>
                                        <p:attrNameLst>
                                          <p:attrName>style.visibility</p:attrName>
                                        </p:attrNameLst>
                                      </p:cBhvr>
                                      <p:to>
                                        <p:strVal val="visible"/>
                                      </p:to>
                                    </p:set>
                                    <p:anim calcmode="lin" valueType="num">
                                      <p:cBhvr additive="base">
                                        <p:cTn id="9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Understanding Check</a:t>
            </a:r>
          </a:p>
        </p:txBody>
      </p:sp>
      <p:sp>
        <p:nvSpPr>
          <p:cNvPr id="18435" name="Content Placeholder 2"/>
          <p:cNvSpPr>
            <a:spLocks noGrp="1"/>
          </p:cNvSpPr>
          <p:nvPr>
            <p:ph idx="1"/>
          </p:nvPr>
        </p:nvSpPr>
        <p:spPr>
          <a:xfrm>
            <a:off x="152400" y="1600200"/>
            <a:ext cx="8686800" cy="4525963"/>
          </a:xfrm>
        </p:spPr>
        <p:txBody>
          <a:bodyPr/>
          <a:lstStyle/>
          <a:p>
            <a:pPr eaLnBrk="1" hangingPunct="1"/>
            <a:r>
              <a:rPr lang="en-US" smtClean="0"/>
              <a:t>1.  Why does natural selection act on phenotype instead of genotype?</a:t>
            </a:r>
          </a:p>
          <a:p>
            <a:pPr eaLnBrk="1" hangingPunct="1"/>
            <a:r>
              <a:rPr lang="en-US" smtClean="0"/>
              <a:t>2.  List three ways that natural selection can affect polygenic traits.</a:t>
            </a:r>
          </a:p>
          <a:p>
            <a:pPr eaLnBrk="1" hangingPunct="1"/>
            <a:r>
              <a:rPr lang="en-US" smtClean="0"/>
              <a:t>3.  How does genetic drift affect biodiversity?</a:t>
            </a:r>
          </a:p>
          <a:p>
            <a:pPr eaLnBrk="1" hangingPunct="1"/>
            <a:r>
              <a:rPr lang="en-US" smtClean="0"/>
              <a:t>4.  What are two causes of genetic drift?</a:t>
            </a:r>
          </a:p>
          <a:p>
            <a:pPr eaLnBrk="1" hangingPunct="1"/>
            <a:r>
              <a:rPr lang="en-US" smtClean="0"/>
              <a:t>5.  List three of the five conditions required to maintain genetic equilibrium.</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0" y="304800"/>
            <a:ext cx="9144000" cy="5486400"/>
          </a:xfrm>
        </p:spPr>
        <p:txBody>
          <a:bodyPr>
            <a:normAutofit fontScale="85000" lnSpcReduction="20000"/>
          </a:bodyPr>
          <a:lstStyle/>
          <a:p>
            <a:pPr marL="420624" indent="-384048" eaLnBrk="1" fontAlgn="auto" hangingPunct="1">
              <a:spcAft>
                <a:spcPts val="0"/>
              </a:spcAft>
              <a:buFontTx/>
              <a:buNone/>
              <a:defRPr/>
            </a:pPr>
            <a:r>
              <a:rPr lang="en-US" sz="3600" b="1" dirty="0" smtClean="0">
                <a:solidFill>
                  <a:srgbClr val="FFFF00"/>
                </a:solidFill>
                <a:latin typeface="Arial Rounded MT Bold" pitchFamily="34" charset="0"/>
              </a:rPr>
              <a:t>Chapter 16-2, Pages 397-399</a:t>
            </a:r>
          </a:p>
          <a:p>
            <a:pPr marL="420624" indent="-384048" eaLnBrk="1" fontAlgn="auto" hangingPunct="1">
              <a:spcAft>
                <a:spcPts val="0"/>
              </a:spcAft>
              <a:buFontTx/>
              <a:buNone/>
              <a:defRPr/>
            </a:pPr>
            <a:r>
              <a:rPr lang="en-US" sz="3600" b="1" dirty="0" smtClean="0">
                <a:solidFill>
                  <a:srgbClr val="FFFF00"/>
                </a:solidFill>
                <a:latin typeface="Arial Rounded MT Bold" pitchFamily="34" charset="0"/>
              </a:rPr>
              <a:t>Evolution as Genetic Change</a:t>
            </a:r>
          </a:p>
          <a:p>
            <a:pPr marL="420624" indent="-384048" eaLnBrk="1" fontAlgn="auto" hangingPunct="1">
              <a:spcAft>
                <a:spcPts val="0"/>
              </a:spcAft>
              <a:buFontTx/>
              <a:buNone/>
              <a:defRPr/>
            </a:pPr>
            <a:r>
              <a:rPr lang="en-US" sz="3600" b="1" dirty="0" smtClean="0">
                <a:solidFill>
                  <a:srgbClr val="FFFF00"/>
                </a:solidFill>
                <a:latin typeface="Arial Rounded MT Bold" pitchFamily="34" charset="0"/>
              </a:rPr>
              <a:t>Students will</a:t>
            </a:r>
          </a:p>
          <a:p>
            <a:pPr marL="514350" indent="-514350" eaLnBrk="1" fontAlgn="auto" hangingPunct="1">
              <a:spcAft>
                <a:spcPts val="0"/>
              </a:spcAft>
              <a:buFontTx/>
              <a:buAutoNum type="alphaUcParenR"/>
              <a:defRPr/>
            </a:pPr>
            <a:r>
              <a:rPr lang="en-US" sz="3600" b="1" dirty="0" smtClean="0">
                <a:solidFill>
                  <a:srgbClr val="FFFF00"/>
                </a:solidFill>
                <a:latin typeface="Arial Rounded MT Bold" pitchFamily="34" charset="0"/>
              </a:rPr>
              <a:t>Summarize how natural selection affects single gene traits.</a:t>
            </a:r>
          </a:p>
          <a:p>
            <a:pPr marL="514350" indent="-514350" eaLnBrk="1" fontAlgn="auto" hangingPunct="1">
              <a:spcAft>
                <a:spcPts val="0"/>
              </a:spcAft>
              <a:buFontTx/>
              <a:buAutoNum type="alphaUcParenR"/>
              <a:defRPr/>
            </a:pPr>
            <a:r>
              <a:rPr lang="en-US" sz="3600" b="1" dirty="0" smtClean="0">
                <a:solidFill>
                  <a:srgbClr val="FFFF00"/>
                </a:solidFill>
                <a:latin typeface="Arial Rounded MT Bold" pitchFamily="34" charset="0"/>
              </a:rPr>
              <a:t>List and summarize the three ways natural selection affects polygenic traits</a:t>
            </a:r>
          </a:p>
          <a:p>
            <a:pPr marL="514350" indent="-514350" eaLnBrk="1" fontAlgn="auto" hangingPunct="1">
              <a:spcAft>
                <a:spcPts val="0"/>
              </a:spcAft>
              <a:buFontTx/>
              <a:buAutoNum type="alphaUcParenR"/>
              <a:defRPr/>
            </a:pPr>
            <a:r>
              <a:rPr lang="en-US" sz="3600" b="1" dirty="0" smtClean="0">
                <a:solidFill>
                  <a:srgbClr val="FFFF00"/>
                </a:solidFill>
                <a:latin typeface="Arial Rounded MT Bold" pitchFamily="34" charset="0"/>
              </a:rPr>
              <a:t>Define genetic drift, identify 2 ways it occurs, and summarize how it affects biodiversity.</a:t>
            </a:r>
          </a:p>
          <a:p>
            <a:pPr marL="514350" indent="-514350" eaLnBrk="1" fontAlgn="auto" hangingPunct="1">
              <a:spcAft>
                <a:spcPts val="0"/>
              </a:spcAft>
              <a:buFontTx/>
              <a:buAutoNum type="alphaUcParenR"/>
              <a:defRPr/>
            </a:pPr>
            <a:r>
              <a:rPr lang="en-US" sz="3600" b="1" dirty="0" smtClean="0">
                <a:solidFill>
                  <a:srgbClr val="FFFF00"/>
                </a:solidFill>
                <a:latin typeface="Arial Rounded MT Bold" pitchFamily="34" charset="0"/>
              </a:rPr>
              <a:t>List 5 conditions required to maintain genetic equilibrium.</a:t>
            </a:r>
          </a:p>
          <a:p>
            <a:pPr marL="514350" indent="-514350" eaLnBrk="1" fontAlgn="auto" hangingPunct="1">
              <a:spcAft>
                <a:spcPts val="0"/>
              </a:spcAft>
              <a:buFont typeface="Wingdings 2"/>
              <a:buNone/>
              <a:defRPr/>
            </a:pPr>
            <a:endParaRPr lang="en-US" sz="2800" b="1" dirty="0">
              <a:latin typeface="Garamond" pitchFamily="18" charset="0"/>
            </a:endParaRPr>
          </a:p>
          <a:p>
            <a:pPr marL="420624" indent="-384048" eaLnBrk="1" fontAlgn="auto" hangingPunct="1">
              <a:spcAft>
                <a:spcPts val="0"/>
              </a:spcAft>
              <a:buFontTx/>
              <a:buNone/>
              <a:defRPr/>
            </a:pPr>
            <a:endParaRPr lang="en-US" sz="1400" dirty="0"/>
          </a:p>
        </p:txBody>
      </p:sp>
      <p:pic>
        <p:nvPicPr>
          <p:cNvPr id="8195" name="Picture 6" descr="evo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0"/>
            <a:ext cx="1028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down)">
                                      <p:cBhvr>
                                        <p:cTn id="7" dur="500"/>
                                        <p:tgtEl>
                                          <p:spTgt spid="205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wipe(down)">
                                      <p:cBhvr>
                                        <p:cTn id="10" dur="500"/>
                                        <p:tgtEl>
                                          <p:spTgt spid="205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wipe(down)">
                                      <p:cBhvr>
                                        <p:cTn id="13" dur="500"/>
                                        <p:tgtEl>
                                          <p:spTgt spid="205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wipe(down)">
                                      <p:cBhvr>
                                        <p:cTn id="16" dur="500"/>
                                        <p:tgtEl>
                                          <p:spTgt spid="2051">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Effect transition="in" filter="wipe(down)">
                                      <p:cBhvr>
                                        <p:cTn id="19" dur="500"/>
                                        <p:tgtEl>
                                          <p:spTgt spid="2051">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wipe(down)">
                                      <p:cBhvr>
                                        <p:cTn id="22" dur="500"/>
                                        <p:tgtEl>
                                          <p:spTgt spid="2051">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51">
                                            <p:txEl>
                                              <p:pRg st="6" end="6"/>
                                            </p:txEl>
                                          </p:spTgt>
                                        </p:tgtEl>
                                        <p:attrNameLst>
                                          <p:attrName>style.visibility</p:attrName>
                                        </p:attrNameLst>
                                      </p:cBhvr>
                                      <p:to>
                                        <p:strVal val="visible"/>
                                      </p:to>
                                    </p:set>
                                    <p:animEffect transition="in" filter="wipe(down)">
                                      <p:cBhvr>
                                        <p:cTn id="25"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762000"/>
          </a:xfrm>
        </p:spPr>
        <p:txBody>
          <a:bodyPr/>
          <a:lstStyle/>
          <a:p>
            <a:pPr eaLnBrk="1" hangingPunct="1"/>
            <a:r>
              <a:rPr lang="en-US" sz="2000" b="1" smtClean="0">
                <a:solidFill>
                  <a:srgbClr val="FFFF00"/>
                </a:solidFill>
                <a:latin typeface="Arial Rounded MT Bold" pitchFamily="34" charset="0"/>
              </a:rPr>
              <a:t>A)  Summarize how natural selection affects single gene traits.</a:t>
            </a:r>
            <a:endParaRPr lang="en-US" sz="2000" smtClean="0"/>
          </a:p>
        </p:txBody>
      </p:sp>
      <p:pic>
        <p:nvPicPr>
          <p:cNvPr id="9219" name="Picture 4" descr="bio_ch16_615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232" t="11426" r="12099" b="17651"/>
          <a:stretch>
            <a:fillRect/>
          </a:stretch>
        </p:blipFill>
        <p:spPr>
          <a:xfrm>
            <a:off x="2971800" y="1828800"/>
            <a:ext cx="5213350" cy="4071938"/>
          </a:xfrm>
          <a:noFill/>
        </p:spPr>
      </p:pic>
      <p:sp>
        <p:nvSpPr>
          <p:cNvPr id="9220" name="Text Box 5"/>
          <p:cNvSpPr txBox="1">
            <a:spLocks noChangeArrowheads="1"/>
          </p:cNvSpPr>
          <p:nvPr/>
        </p:nvSpPr>
        <p:spPr bwMode="auto">
          <a:xfrm rot="-5400000">
            <a:off x="1117600" y="3454400"/>
            <a:ext cx="3276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
              </a:spcBef>
            </a:pPr>
            <a:r>
              <a:rPr lang="en-US" altLang="en-US"/>
              <a:t>Frequency of Phenotype</a:t>
            </a:r>
          </a:p>
          <a:p>
            <a:pPr algn="ctr">
              <a:spcBef>
                <a:spcPct val="10000"/>
              </a:spcBef>
            </a:pPr>
            <a:r>
              <a:rPr lang="en-US" altLang="en-US" sz="1600"/>
              <a:t>(%)</a:t>
            </a:r>
            <a:endParaRPr lang="en-US" altLang="en-US" sz="1200"/>
          </a:p>
        </p:txBody>
      </p:sp>
      <p:sp>
        <p:nvSpPr>
          <p:cNvPr id="9221" name="TextBox 5"/>
          <p:cNvSpPr txBox="1">
            <a:spLocks noChangeArrowheads="1"/>
          </p:cNvSpPr>
          <p:nvPr/>
        </p:nvSpPr>
        <p:spPr bwMode="auto">
          <a:xfrm>
            <a:off x="6324600" y="5943600"/>
            <a:ext cx="1900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Black Lizards</a:t>
            </a:r>
          </a:p>
        </p:txBody>
      </p:sp>
      <p:sp>
        <p:nvSpPr>
          <p:cNvPr id="9222" name="TextBox 7"/>
          <p:cNvSpPr txBox="1">
            <a:spLocks noChangeArrowheads="1"/>
          </p:cNvSpPr>
          <p:nvPr/>
        </p:nvSpPr>
        <p:spPr bwMode="auto">
          <a:xfrm>
            <a:off x="3733800" y="5943600"/>
            <a:ext cx="167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Red Lizards</a:t>
            </a:r>
          </a:p>
        </p:txBody>
      </p:sp>
      <p:sp>
        <p:nvSpPr>
          <p:cNvPr id="9" name="TextBox 8"/>
          <p:cNvSpPr txBox="1">
            <a:spLocks noChangeArrowheads="1"/>
          </p:cNvSpPr>
          <p:nvPr/>
        </p:nvSpPr>
        <p:spPr bwMode="auto">
          <a:xfrm>
            <a:off x="0" y="1676400"/>
            <a:ext cx="2590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Allele frequencies change</a:t>
            </a:r>
          </a:p>
          <a:p>
            <a:endParaRPr lang="en-US" sz="3600"/>
          </a:p>
          <a:p>
            <a:r>
              <a:rPr lang="en-US" sz="3600"/>
              <a:t>Allele can possibly disappear from population</a:t>
            </a:r>
          </a:p>
        </p:txBody>
      </p:sp>
      <p:sp>
        <p:nvSpPr>
          <p:cNvPr id="10" name="TextBox 9"/>
          <p:cNvSpPr txBox="1">
            <a:spLocks noChangeArrowheads="1"/>
          </p:cNvSpPr>
          <p:nvPr/>
        </p:nvSpPr>
        <p:spPr bwMode="auto">
          <a:xfrm>
            <a:off x="304800" y="6096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t>If a grassland developed into a forest over a hundred years, predict the change to this lizard population.</a:t>
            </a:r>
          </a:p>
        </p:txBody>
      </p:sp>
      <p:sp>
        <p:nvSpPr>
          <p:cNvPr id="11" name="Rectangle 10"/>
          <p:cNvSpPr/>
          <p:nvPr/>
        </p:nvSpPr>
        <p:spPr>
          <a:xfrm>
            <a:off x="3962400" y="4038600"/>
            <a:ext cx="13716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Rectangle 11"/>
          <p:cNvSpPr/>
          <p:nvPr/>
        </p:nvSpPr>
        <p:spPr>
          <a:xfrm>
            <a:off x="6477000" y="2438400"/>
            <a:ext cx="12192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Rectangle 12"/>
          <p:cNvSpPr/>
          <p:nvPr/>
        </p:nvSpPr>
        <p:spPr>
          <a:xfrm>
            <a:off x="3962400" y="4724400"/>
            <a:ext cx="13716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Rectangle 13"/>
          <p:cNvSpPr/>
          <p:nvPr/>
        </p:nvSpPr>
        <p:spPr>
          <a:xfrm>
            <a:off x="6477000" y="1981200"/>
            <a:ext cx="1219200" cy="609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additive="base">
                                        <p:cTn id="3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143000"/>
            <a:ext cx="4419600" cy="4983163"/>
          </a:xfrm>
        </p:spPr>
        <p:txBody>
          <a:bodyPr/>
          <a:lstStyle/>
          <a:p>
            <a:pPr eaLnBrk="1" hangingPunct="1"/>
            <a:r>
              <a:rPr lang="en-US" sz="3600" smtClean="0">
                <a:solidFill>
                  <a:srgbClr val="CCCCFF"/>
                </a:solidFill>
              </a:rPr>
              <a:t>Polygenic = trait controlled by many genes</a:t>
            </a:r>
          </a:p>
          <a:p>
            <a:pPr eaLnBrk="1" hangingPunct="1"/>
            <a:r>
              <a:rPr lang="en-US" sz="3600" smtClean="0">
                <a:solidFill>
                  <a:srgbClr val="CCCCFF"/>
                </a:solidFill>
              </a:rPr>
              <a:t>3 Types of selection</a:t>
            </a:r>
          </a:p>
          <a:p>
            <a:pPr eaLnBrk="1" hangingPunct="1">
              <a:buFont typeface="Wingdings 2" pitchFamily="18" charset="2"/>
              <a:buNone/>
            </a:pPr>
            <a:r>
              <a:rPr lang="en-US" sz="3600" smtClean="0">
                <a:solidFill>
                  <a:srgbClr val="CCCCFF"/>
                </a:solidFill>
              </a:rPr>
              <a:t>	1)  Directional</a:t>
            </a:r>
          </a:p>
          <a:p>
            <a:pPr eaLnBrk="1" hangingPunct="1">
              <a:buFont typeface="Wingdings 2" pitchFamily="18" charset="2"/>
              <a:buNone/>
            </a:pPr>
            <a:r>
              <a:rPr lang="en-US" sz="3600" smtClean="0">
                <a:solidFill>
                  <a:srgbClr val="CCCCFF"/>
                </a:solidFill>
              </a:rPr>
              <a:t>	2)  Disruptive</a:t>
            </a:r>
          </a:p>
          <a:p>
            <a:pPr eaLnBrk="1" hangingPunct="1">
              <a:buFont typeface="Wingdings 2" pitchFamily="18" charset="2"/>
              <a:buNone/>
            </a:pPr>
            <a:r>
              <a:rPr lang="en-US" sz="3600" smtClean="0">
                <a:solidFill>
                  <a:srgbClr val="CCCCFF"/>
                </a:solidFill>
              </a:rPr>
              <a:t>	3)  Stabilizing</a:t>
            </a:r>
          </a:p>
        </p:txBody>
      </p:sp>
      <p:sp>
        <p:nvSpPr>
          <p:cNvPr id="10243" name="Rectangle 3"/>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b="1">
                <a:solidFill>
                  <a:srgbClr val="FFFF00"/>
                </a:solidFill>
                <a:latin typeface="Arial Rounded MT Bold" pitchFamily="34" charset="0"/>
              </a:rPr>
              <a:t>B)  List and summarize the three ways natural selection affects polygenic traits</a:t>
            </a:r>
          </a:p>
        </p:txBody>
      </p:sp>
      <p:pic>
        <p:nvPicPr>
          <p:cNvPr id="10244" name="Picture 5" descr="bio_ch16_6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4200"/>
            <a:ext cx="411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5105400" y="1447800"/>
            <a:ext cx="3505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solidFill>
                  <a:srgbClr val="FFFF00"/>
                </a:solidFill>
              </a:rPr>
              <a:t>Hair color, beak size, skin color, birth weight = many phenotypes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blinds(horizontal)">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42">
                                            <p:txEl>
                                              <p:pRg st="1" end="1"/>
                                            </p:txEl>
                                          </p:spTgt>
                                        </p:tgtEl>
                                        <p:attrNameLst>
                                          <p:attrName>style.visibility</p:attrName>
                                        </p:attrNameLst>
                                      </p:cBhvr>
                                      <p:to>
                                        <p:strVal val="visible"/>
                                      </p:to>
                                    </p:set>
                                    <p:anim calcmode="lin" valueType="num">
                                      <p:cBhvr additive="base">
                                        <p:cTn id="16"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 calcmode="lin" valueType="num">
                                      <p:cBhvr additive="base">
                                        <p:cTn id="22"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242">
                                            <p:txEl>
                                              <p:pRg st="3" end="3"/>
                                            </p:txEl>
                                          </p:spTgt>
                                        </p:tgtEl>
                                        <p:attrNameLst>
                                          <p:attrName>style.visibility</p:attrName>
                                        </p:attrNameLst>
                                      </p:cBhvr>
                                      <p:to>
                                        <p:strVal val="visible"/>
                                      </p:to>
                                    </p:set>
                                    <p:anim calcmode="lin" valueType="num">
                                      <p:cBhvr additive="base">
                                        <p:cTn id="28"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242">
                                            <p:txEl>
                                              <p:pRg st="4" end="4"/>
                                            </p:txEl>
                                          </p:spTgt>
                                        </p:tgtEl>
                                        <p:attrNameLst>
                                          <p:attrName>style.visibility</p:attrName>
                                        </p:attrNameLst>
                                      </p:cBhvr>
                                      <p:to>
                                        <p:strVal val="visible"/>
                                      </p:to>
                                    </p:set>
                                    <p:anim calcmode="lin" valueType="num">
                                      <p:cBhvr additive="base">
                                        <p:cTn id="34"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box(in)">
                                      <p:cBhvr>
                                        <p:cTn id="4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b="1">
                <a:solidFill>
                  <a:srgbClr val="FFFF00"/>
                </a:solidFill>
                <a:latin typeface="Arial Rounded MT Bold" pitchFamily="34" charset="0"/>
              </a:rPr>
              <a:t>B)  List and summarize the three ways natural selection affects polygenic traits</a:t>
            </a:r>
          </a:p>
        </p:txBody>
      </p:sp>
      <p:sp>
        <p:nvSpPr>
          <p:cNvPr id="5" name="Content Placeholder 2"/>
          <p:cNvSpPr>
            <a:spLocks noGrp="1"/>
          </p:cNvSpPr>
          <p:nvPr>
            <p:ph idx="1"/>
          </p:nvPr>
        </p:nvSpPr>
        <p:spPr>
          <a:xfrm>
            <a:off x="0" y="838200"/>
            <a:ext cx="9144000" cy="4297363"/>
          </a:xfrm>
        </p:spPr>
        <p:txBody>
          <a:bodyPr/>
          <a:lstStyle/>
          <a:p>
            <a:pPr eaLnBrk="1" hangingPunct="1"/>
            <a:r>
              <a:rPr lang="en-US" sz="2800" smtClean="0">
                <a:solidFill>
                  <a:srgbClr val="CCCCFF"/>
                </a:solidFill>
              </a:rPr>
              <a:t>Directional Selection</a:t>
            </a:r>
          </a:p>
          <a:p>
            <a:pPr eaLnBrk="1" hangingPunct="1"/>
            <a:r>
              <a:rPr lang="en-US" sz="2800" smtClean="0">
                <a:solidFill>
                  <a:srgbClr val="CCCCFF"/>
                </a:solidFill>
              </a:rPr>
              <a:t>Individuals at one end= higher fitness</a:t>
            </a:r>
          </a:p>
          <a:p>
            <a:pPr eaLnBrk="1" hangingPunct="1"/>
            <a:r>
              <a:rPr lang="en-US" sz="2800" smtClean="0">
                <a:solidFill>
                  <a:srgbClr val="CCCCFF"/>
                </a:solidFill>
              </a:rPr>
              <a:t>Shifts curve to the left or Shifts curve to the right</a:t>
            </a:r>
          </a:p>
        </p:txBody>
      </p:sp>
      <p:pic>
        <p:nvPicPr>
          <p:cNvPr id="11268" name="Picture 4" descr="bio_ch16_4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6388"/>
            <a:ext cx="91440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7"/>
          <p:cNvSpPr txBox="1">
            <a:spLocks noChangeArrowheads="1"/>
          </p:cNvSpPr>
          <p:nvPr/>
        </p:nvSpPr>
        <p:spPr bwMode="auto">
          <a:xfrm>
            <a:off x="7696200" y="30480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bg1"/>
                </a:solidFill>
              </a:rPr>
              <a:t>Low Mortality, High Fitness</a:t>
            </a:r>
          </a:p>
        </p:txBody>
      </p:sp>
      <p:sp>
        <p:nvSpPr>
          <p:cNvPr id="11270" name="TextBox 8"/>
          <p:cNvSpPr txBox="1">
            <a:spLocks noChangeArrowheads="1"/>
          </p:cNvSpPr>
          <p:nvPr/>
        </p:nvSpPr>
        <p:spPr bwMode="auto">
          <a:xfrm>
            <a:off x="7620000" y="37338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bg1"/>
                </a:solidFill>
              </a:rPr>
              <a:t>High Mortality, Low Fitness</a:t>
            </a:r>
          </a:p>
        </p:txBody>
      </p:sp>
      <p:sp>
        <p:nvSpPr>
          <p:cNvPr id="10" name="Text Box 6"/>
          <p:cNvSpPr txBox="1">
            <a:spLocks noChangeArrowheads="1"/>
          </p:cNvSpPr>
          <p:nvPr/>
        </p:nvSpPr>
        <p:spPr bwMode="auto">
          <a:xfrm>
            <a:off x="0" y="2362200"/>
            <a:ext cx="2819400" cy="22463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800">
                <a:solidFill>
                  <a:schemeClr val="bg1"/>
                </a:solidFill>
              </a:rPr>
              <a:t>Example: Which type of beak would survive best if food became scarce?</a:t>
            </a:r>
          </a:p>
        </p:txBody>
      </p:sp>
      <p:sp>
        <p:nvSpPr>
          <p:cNvPr id="11" name="Rectangle 10"/>
          <p:cNvSpPr/>
          <p:nvPr/>
        </p:nvSpPr>
        <p:spPr>
          <a:xfrm>
            <a:off x="2819400" y="2819400"/>
            <a:ext cx="6324600" cy="4038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Oval 11"/>
          <p:cNvSpPr/>
          <p:nvPr/>
        </p:nvSpPr>
        <p:spPr>
          <a:xfrm>
            <a:off x="1828800" y="4648200"/>
            <a:ext cx="914400" cy="16764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edge">
                                      <p:cBhvr>
                                        <p:cTn id="30" dur="2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grpId="0" nodeType="clickEffect">
                                  <p:stCondLst>
                                    <p:cond delay="0"/>
                                  </p:stCondLst>
                                  <p:childTnLst>
                                    <p:animEffect transition="out" filter="checkerboard(across)">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b="1">
                <a:solidFill>
                  <a:srgbClr val="FFFF00"/>
                </a:solidFill>
                <a:latin typeface="Arial Rounded MT Bold" pitchFamily="34" charset="0"/>
              </a:rPr>
              <a:t>B)  List and summarize the three ways natural selection affects polygenic traits</a:t>
            </a:r>
          </a:p>
        </p:txBody>
      </p:sp>
      <p:sp>
        <p:nvSpPr>
          <p:cNvPr id="5" name="Content Placeholder 2"/>
          <p:cNvSpPr>
            <a:spLocks noGrp="1"/>
          </p:cNvSpPr>
          <p:nvPr>
            <p:ph idx="1"/>
          </p:nvPr>
        </p:nvSpPr>
        <p:spPr>
          <a:xfrm>
            <a:off x="0" y="838200"/>
            <a:ext cx="9144000" cy="4297363"/>
          </a:xfrm>
        </p:spPr>
        <p:txBody>
          <a:bodyPr/>
          <a:lstStyle/>
          <a:p>
            <a:pPr eaLnBrk="1" hangingPunct="1"/>
            <a:r>
              <a:rPr lang="en-US" sz="2400" smtClean="0">
                <a:solidFill>
                  <a:srgbClr val="CCCCFF"/>
                </a:solidFill>
              </a:rPr>
              <a:t>Disruptive Selection</a:t>
            </a:r>
          </a:p>
          <a:p>
            <a:pPr eaLnBrk="1" hangingPunct="1"/>
            <a:r>
              <a:rPr lang="en-US" sz="2400" smtClean="0">
                <a:solidFill>
                  <a:srgbClr val="CCCCFF"/>
                </a:solidFill>
              </a:rPr>
              <a:t>Individuals at both ends = higher fitness</a:t>
            </a:r>
          </a:p>
          <a:p>
            <a:pPr eaLnBrk="1" hangingPunct="1"/>
            <a:r>
              <a:rPr lang="en-US" sz="2400" smtClean="0">
                <a:solidFill>
                  <a:srgbClr val="CCCCFF"/>
                </a:solidFill>
              </a:rPr>
              <a:t>Shifts curve to the left and right, creates camel top look</a:t>
            </a:r>
          </a:p>
        </p:txBody>
      </p:sp>
      <p:sp>
        <p:nvSpPr>
          <p:cNvPr id="12292" name="TextBox 8"/>
          <p:cNvSpPr txBox="1">
            <a:spLocks noChangeArrowheads="1"/>
          </p:cNvSpPr>
          <p:nvPr/>
        </p:nvSpPr>
        <p:spPr bwMode="auto">
          <a:xfrm>
            <a:off x="7620000" y="37338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bg1"/>
                </a:solidFill>
              </a:rPr>
              <a:t>High Mortality, Low Fitness</a:t>
            </a:r>
          </a:p>
        </p:txBody>
      </p:sp>
      <p:sp>
        <p:nvSpPr>
          <p:cNvPr id="12" name="Oval 11"/>
          <p:cNvSpPr/>
          <p:nvPr/>
        </p:nvSpPr>
        <p:spPr>
          <a:xfrm>
            <a:off x="1752600" y="4648200"/>
            <a:ext cx="914400" cy="16764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905000" y="4800600"/>
            <a:ext cx="914400" cy="16764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5" name="Picture 4" descr="bio_ch16_6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4249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7"/>
          <p:cNvSpPr txBox="1">
            <a:spLocks noChangeArrowheads="1"/>
          </p:cNvSpPr>
          <p:nvPr/>
        </p:nvSpPr>
        <p:spPr bwMode="auto">
          <a:xfrm>
            <a:off x="762000" y="5105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chemeClr val="bg1"/>
                </a:solidFill>
              </a:rPr>
              <a:t>Low Mortality, High Fitness</a:t>
            </a:r>
          </a:p>
        </p:txBody>
      </p:sp>
      <p:sp>
        <p:nvSpPr>
          <p:cNvPr id="12297" name="TextBox 8"/>
          <p:cNvSpPr txBox="1">
            <a:spLocks noChangeArrowheads="1"/>
          </p:cNvSpPr>
          <p:nvPr/>
        </p:nvSpPr>
        <p:spPr bwMode="auto">
          <a:xfrm>
            <a:off x="762000" y="56388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chemeClr val="bg1"/>
                </a:solidFill>
              </a:rPr>
              <a:t>High Mortality, Low Fitness</a:t>
            </a:r>
          </a:p>
        </p:txBody>
      </p:sp>
      <p:sp>
        <p:nvSpPr>
          <p:cNvPr id="17" name="Text Box 6"/>
          <p:cNvSpPr txBox="1">
            <a:spLocks noChangeArrowheads="1"/>
          </p:cNvSpPr>
          <p:nvPr/>
        </p:nvSpPr>
        <p:spPr bwMode="auto">
          <a:xfrm>
            <a:off x="0" y="2362200"/>
            <a:ext cx="2819400" cy="2308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solidFill>
                  <a:schemeClr val="bg1"/>
                </a:solidFill>
              </a:rPr>
              <a:t>Example: Which type of beak would survive best if food available included small and large seeds?</a:t>
            </a:r>
          </a:p>
        </p:txBody>
      </p:sp>
      <p:sp>
        <p:nvSpPr>
          <p:cNvPr id="12299" name="Text Box 12"/>
          <p:cNvSpPr txBox="1">
            <a:spLocks noChangeArrowheads="1"/>
          </p:cNvSpPr>
          <p:nvPr/>
        </p:nvSpPr>
        <p:spPr bwMode="auto">
          <a:xfrm>
            <a:off x="4572000" y="4495800"/>
            <a:ext cx="251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rgbClr val="CC0000"/>
                </a:solidFill>
              </a:rPr>
              <a:t>Population splits into two subgroups specializing in different seeds.</a:t>
            </a:r>
          </a:p>
        </p:txBody>
      </p:sp>
      <p:sp>
        <p:nvSpPr>
          <p:cNvPr id="19" name="Rectangle 18"/>
          <p:cNvSpPr/>
          <p:nvPr/>
        </p:nvSpPr>
        <p:spPr>
          <a:xfrm>
            <a:off x="4648200" y="2819400"/>
            <a:ext cx="4495800" cy="4038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 name="Oval 19"/>
          <p:cNvSpPr/>
          <p:nvPr/>
        </p:nvSpPr>
        <p:spPr>
          <a:xfrm>
            <a:off x="4114800" y="5638800"/>
            <a:ext cx="304800" cy="12192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124200" y="5638800"/>
            <a:ext cx="304800" cy="12192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edge">
                                      <p:cBhvr>
                                        <p:cTn id="33" dur="20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0" nodeType="clickEffect">
                                  <p:stCondLst>
                                    <p:cond delay="0"/>
                                  </p:stCondLst>
                                  <p:childTnLst>
                                    <p:animEffect transition="out" filter="checkerboard(across)">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r>
              <a:rPr lang="en-US" b="1">
                <a:solidFill>
                  <a:srgbClr val="FFFF00"/>
                </a:solidFill>
                <a:latin typeface="Arial Rounded MT Bold" pitchFamily="34" charset="0"/>
              </a:rPr>
              <a:t>B)  List and summarize the three ways natural selection affects polygenic traits</a:t>
            </a:r>
          </a:p>
        </p:txBody>
      </p:sp>
      <p:sp>
        <p:nvSpPr>
          <p:cNvPr id="5" name="Content Placeholder 2"/>
          <p:cNvSpPr>
            <a:spLocks noGrp="1"/>
          </p:cNvSpPr>
          <p:nvPr>
            <p:ph idx="1"/>
          </p:nvPr>
        </p:nvSpPr>
        <p:spPr>
          <a:xfrm>
            <a:off x="0" y="838200"/>
            <a:ext cx="3886200" cy="4297363"/>
          </a:xfrm>
        </p:spPr>
        <p:txBody>
          <a:bodyPr/>
          <a:lstStyle/>
          <a:p>
            <a:pPr eaLnBrk="1" hangingPunct="1"/>
            <a:r>
              <a:rPr lang="en-US" sz="2800" smtClean="0">
                <a:solidFill>
                  <a:srgbClr val="CCCCFF"/>
                </a:solidFill>
              </a:rPr>
              <a:t>Stabilizing Selection</a:t>
            </a:r>
          </a:p>
          <a:p>
            <a:pPr eaLnBrk="1" hangingPunct="1"/>
            <a:r>
              <a:rPr lang="en-US" sz="2800" smtClean="0">
                <a:solidFill>
                  <a:srgbClr val="CCCCFF"/>
                </a:solidFill>
              </a:rPr>
              <a:t>Individuals in the middle (norm) = higher fitness</a:t>
            </a:r>
          </a:p>
          <a:p>
            <a:pPr eaLnBrk="1" hangingPunct="1"/>
            <a:r>
              <a:rPr lang="en-US" sz="2800" smtClean="0">
                <a:solidFill>
                  <a:srgbClr val="CCCCFF"/>
                </a:solidFill>
              </a:rPr>
              <a:t>Shifts curve to the middle = narrows the peak</a:t>
            </a:r>
          </a:p>
        </p:txBody>
      </p:sp>
      <p:sp>
        <p:nvSpPr>
          <p:cNvPr id="10" name="Text Box 6"/>
          <p:cNvSpPr txBox="1">
            <a:spLocks noChangeArrowheads="1"/>
          </p:cNvSpPr>
          <p:nvPr/>
        </p:nvSpPr>
        <p:spPr bwMode="auto">
          <a:xfrm>
            <a:off x="304800" y="4343400"/>
            <a:ext cx="3505200" cy="22463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800">
                <a:solidFill>
                  <a:schemeClr val="bg1"/>
                </a:solidFill>
              </a:rPr>
              <a:t>Example: What would happen to the graph if every baby born this year weighed 6-8 pounds?</a:t>
            </a:r>
          </a:p>
        </p:txBody>
      </p:sp>
      <p:pic>
        <p:nvPicPr>
          <p:cNvPr id="13317" name="Picture 4" descr="bio_ch16_6206"/>
          <p:cNvPicPr>
            <a:picLocks noChangeAspect="1" noChangeArrowheads="1"/>
          </p:cNvPicPr>
          <p:nvPr/>
        </p:nvPicPr>
        <p:blipFill>
          <a:blip r:embed="rId2">
            <a:clrChange>
              <a:clrFrom>
                <a:srgbClr val="006A6B"/>
              </a:clrFrom>
              <a:clrTo>
                <a:srgbClr val="006A6B">
                  <a:alpha val="0"/>
                </a:srgbClr>
              </a:clrTo>
            </a:clrChange>
            <a:extLst>
              <a:ext uri="{28A0092B-C50C-407E-A947-70E740481C1C}">
                <a14:useLocalDpi xmlns:a14="http://schemas.microsoft.com/office/drawing/2010/main" val="0"/>
              </a:ext>
            </a:extLst>
          </a:blip>
          <a:srcRect/>
          <a:stretch>
            <a:fillRect/>
          </a:stretch>
        </p:blipFill>
        <p:spPr bwMode="auto">
          <a:xfrm>
            <a:off x="3903663" y="1427163"/>
            <a:ext cx="5240337"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7"/>
          <p:cNvSpPr txBox="1">
            <a:spLocks noChangeArrowheads="1"/>
          </p:cNvSpPr>
          <p:nvPr/>
        </p:nvSpPr>
        <p:spPr bwMode="auto">
          <a:xfrm>
            <a:off x="4953000" y="23622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bg1"/>
                </a:solidFill>
              </a:rPr>
              <a:t>Low Mortality, High Fitness</a:t>
            </a:r>
          </a:p>
        </p:txBody>
      </p:sp>
      <p:sp>
        <p:nvSpPr>
          <p:cNvPr id="13319" name="TextBox 8"/>
          <p:cNvSpPr txBox="1">
            <a:spLocks noChangeArrowheads="1"/>
          </p:cNvSpPr>
          <p:nvPr/>
        </p:nvSpPr>
        <p:spPr bwMode="auto">
          <a:xfrm>
            <a:off x="4953000" y="29718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bg1"/>
                </a:solidFill>
              </a:rPr>
              <a:t>High Mortality, Low Fitness</a:t>
            </a:r>
          </a:p>
        </p:txBody>
      </p:sp>
      <p:sp>
        <p:nvSpPr>
          <p:cNvPr id="16" name="Oval 15"/>
          <p:cNvSpPr/>
          <p:nvPr/>
        </p:nvSpPr>
        <p:spPr>
          <a:xfrm>
            <a:off x="6096000" y="3886200"/>
            <a:ext cx="1066800" cy="26670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810000" y="1143000"/>
            <a:ext cx="5334000" cy="5715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8" name="Picture 5" descr="bio_ch16_6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33400"/>
            <a:ext cx="411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a:off x="6556375" y="914400"/>
            <a:ext cx="838200" cy="2209800"/>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edge">
                                      <p:cBhvr>
                                        <p:cTn id="24" dur="20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4" presetClass="exit" presetSubtype="16" fill="hold" grpId="1" nodeType="withEffect">
                                  <p:stCondLst>
                                    <p:cond delay="0"/>
                                  </p:stCondLst>
                                  <p:childTnLst>
                                    <p:animEffect transition="out" filter="box(in)">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xit" presetSubtype="10" fill="hold" grpId="0" nodeType="clickEffect">
                                  <p:stCondLst>
                                    <p:cond delay="0"/>
                                  </p:stCondLst>
                                  <p:childTnLst>
                                    <p:animEffect transition="out" filter="checkerboard(across)">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edge">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6" grpId="0" animBg="1"/>
      <p:bldP spid="17" grpId="0"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74638"/>
            <a:ext cx="9144000" cy="1143000"/>
          </a:xfrm>
        </p:spPr>
        <p:txBody>
          <a:bodyPr/>
          <a:lstStyle/>
          <a:p>
            <a:pPr eaLnBrk="1" hangingPunct="1"/>
            <a:r>
              <a:rPr lang="en-US" sz="3200" smtClean="0">
                <a:solidFill>
                  <a:srgbClr val="FFFF00"/>
                </a:solidFill>
              </a:rPr>
              <a:t>Identify the type of selection for polygenic traits, given the scenario for a year.</a:t>
            </a:r>
          </a:p>
        </p:txBody>
      </p:sp>
      <p:sp>
        <p:nvSpPr>
          <p:cNvPr id="14339" name="Content Placeholder 2"/>
          <p:cNvSpPr>
            <a:spLocks noGrp="1"/>
          </p:cNvSpPr>
          <p:nvPr>
            <p:ph idx="1"/>
          </p:nvPr>
        </p:nvSpPr>
        <p:spPr>
          <a:xfrm>
            <a:off x="0" y="1600200"/>
            <a:ext cx="4495800" cy="4525963"/>
          </a:xfrm>
        </p:spPr>
        <p:txBody>
          <a:bodyPr/>
          <a:lstStyle/>
          <a:p>
            <a:pPr marL="549275" indent="-514350" eaLnBrk="1" hangingPunct="1">
              <a:buFont typeface="Wingdings 2" pitchFamily="18" charset="2"/>
              <a:buAutoNum type="arabicPeriod"/>
            </a:pPr>
            <a:r>
              <a:rPr lang="en-US" dirty="0" smtClean="0">
                <a:solidFill>
                  <a:srgbClr val="CCCCFF"/>
                </a:solidFill>
              </a:rPr>
              <a:t>For birth weight, all babies born weigh below 5 pounds</a:t>
            </a:r>
          </a:p>
          <a:p>
            <a:pPr marL="549275" indent="-514350" eaLnBrk="1" hangingPunct="1">
              <a:buFont typeface="Wingdings 2" pitchFamily="18" charset="2"/>
              <a:buAutoNum type="arabicPeriod"/>
            </a:pPr>
            <a:r>
              <a:rPr lang="en-US" dirty="0" smtClean="0">
                <a:solidFill>
                  <a:srgbClr val="CCCCFF"/>
                </a:solidFill>
              </a:rPr>
              <a:t>For height, everyone is less than 4 </a:t>
            </a:r>
            <a:r>
              <a:rPr lang="en-US" dirty="0" err="1" smtClean="0">
                <a:solidFill>
                  <a:srgbClr val="CCCCFF"/>
                </a:solidFill>
              </a:rPr>
              <a:t>ft</a:t>
            </a:r>
            <a:r>
              <a:rPr lang="en-US" dirty="0" smtClean="0">
                <a:solidFill>
                  <a:srgbClr val="CCCCFF"/>
                </a:solidFill>
              </a:rPr>
              <a:t> or taller than 6 </a:t>
            </a:r>
            <a:r>
              <a:rPr lang="en-US" dirty="0" err="1" smtClean="0">
                <a:solidFill>
                  <a:srgbClr val="CCCCFF"/>
                </a:solidFill>
              </a:rPr>
              <a:t>ft</a:t>
            </a:r>
            <a:endParaRPr lang="en-US" dirty="0" smtClean="0">
              <a:solidFill>
                <a:srgbClr val="CCCCFF"/>
              </a:solidFill>
            </a:endParaRPr>
          </a:p>
          <a:p>
            <a:pPr marL="549275" indent="-514350" eaLnBrk="1" hangingPunct="1">
              <a:buFont typeface="Wingdings 2" pitchFamily="18" charset="2"/>
              <a:buAutoNum type="arabicPeriod"/>
            </a:pPr>
            <a:r>
              <a:rPr lang="en-US" dirty="0" smtClean="0">
                <a:solidFill>
                  <a:srgbClr val="CCCCFF"/>
                </a:solidFill>
              </a:rPr>
              <a:t>For tests, everyone scores 60-70%%</a:t>
            </a:r>
          </a:p>
          <a:p>
            <a:pPr marL="549275" indent="-514350" eaLnBrk="1" hangingPunct="1">
              <a:buFont typeface="Wingdings 2" pitchFamily="18" charset="2"/>
              <a:buAutoNum type="arabicPeriod"/>
            </a:pPr>
            <a:r>
              <a:rPr lang="en-US" dirty="0" smtClean="0">
                <a:solidFill>
                  <a:srgbClr val="CCCCFF"/>
                </a:solidFill>
              </a:rPr>
              <a:t>For beaks, fish are the only food</a:t>
            </a:r>
          </a:p>
        </p:txBody>
      </p:sp>
      <p:sp>
        <p:nvSpPr>
          <p:cNvPr id="4" name="Content Placeholder 2"/>
          <p:cNvSpPr txBox="1">
            <a:spLocks/>
          </p:cNvSpPr>
          <p:nvPr/>
        </p:nvSpPr>
        <p:spPr bwMode="auto">
          <a:xfrm>
            <a:off x="4648200" y="1752600"/>
            <a:ext cx="4495800" cy="4525963"/>
          </a:xfrm>
          <a:prstGeom prst="rect">
            <a:avLst/>
          </a:prstGeom>
          <a:noFill/>
          <a:ln w="9525">
            <a:noFill/>
            <a:miter lim="800000"/>
            <a:headEnd/>
            <a:tailEnd/>
          </a:ln>
        </p:spPr>
        <p:txBody>
          <a:bodyPr/>
          <a:lstStyle/>
          <a:p>
            <a:pPr marL="550862" indent="-514350" eaLnBrk="1" hangingPunct="1">
              <a:spcBef>
                <a:spcPct val="20000"/>
              </a:spcBef>
              <a:buClr>
                <a:schemeClr val="accent1"/>
              </a:buClr>
              <a:buSzPct val="80000"/>
              <a:buFont typeface="Wingdings 2" pitchFamily="18" charset="2"/>
              <a:buAutoNum type="arabicPeriod"/>
              <a:defRPr/>
            </a:pPr>
            <a:r>
              <a:rPr lang="en-US" sz="4000" dirty="0">
                <a:solidFill>
                  <a:srgbClr val="FFFF00"/>
                </a:solidFill>
                <a:latin typeface="+mn-lt"/>
              </a:rPr>
              <a:t>Directional to the left</a:t>
            </a:r>
          </a:p>
          <a:p>
            <a:pPr marL="550862" indent="-514350" eaLnBrk="1" hangingPunct="1">
              <a:spcBef>
                <a:spcPct val="20000"/>
              </a:spcBef>
              <a:buClr>
                <a:schemeClr val="accent1"/>
              </a:buClr>
              <a:buSzPct val="80000"/>
              <a:buFont typeface="Wingdings 2" pitchFamily="18" charset="2"/>
              <a:buAutoNum type="arabicPeriod"/>
              <a:defRPr/>
            </a:pPr>
            <a:r>
              <a:rPr lang="en-US" sz="4000" dirty="0">
                <a:solidFill>
                  <a:srgbClr val="FFFF00"/>
                </a:solidFill>
                <a:latin typeface="+mn-lt"/>
              </a:rPr>
              <a:t>Disruptive</a:t>
            </a:r>
          </a:p>
          <a:p>
            <a:pPr marL="550862" indent="-514350" eaLnBrk="1" hangingPunct="1">
              <a:spcBef>
                <a:spcPct val="20000"/>
              </a:spcBef>
              <a:buClr>
                <a:schemeClr val="accent1"/>
              </a:buClr>
              <a:buSzPct val="80000"/>
              <a:buFont typeface="Wingdings 2" pitchFamily="18" charset="2"/>
              <a:buAutoNum type="arabicPeriod"/>
              <a:defRPr/>
            </a:pPr>
            <a:r>
              <a:rPr lang="en-US" sz="4000" dirty="0">
                <a:solidFill>
                  <a:srgbClr val="FFFF00"/>
                </a:solidFill>
                <a:latin typeface="+mn-lt"/>
              </a:rPr>
              <a:t>Stabilizing</a:t>
            </a:r>
          </a:p>
          <a:p>
            <a:pPr marL="550862" indent="-514350" eaLnBrk="1" hangingPunct="1">
              <a:spcBef>
                <a:spcPct val="20000"/>
              </a:spcBef>
              <a:buClr>
                <a:schemeClr val="accent1"/>
              </a:buClr>
              <a:buSzPct val="80000"/>
              <a:buFont typeface="Wingdings 2" pitchFamily="18" charset="2"/>
              <a:buAutoNum type="arabicPeriod"/>
              <a:defRPr/>
            </a:pPr>
            <a:r>
              <a:rPr lang="en-US" sz="4000" dirty="0">
                <a:solidFill>
                  <a:srgbClr val="FFFF00"/>
                </a:solidFill>
                <a:latin typeface="+mn-lt"/>
              </a:rPr>
              <a:t>Directional to the right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457200"/>
          </a:xfrm>
        </p:spPr>
        <p:txBody>
          <a:bodyPr/>
          <a:lstStyle/>
          <a:p>
            <a:pPr eaLnBrk="1" hangingPunct="1"/>
            <a:r>
              <a:rPr lang="en-US" sz="1600" b="1" smtClean="0">
                <a:solidFill>
                  <a:srgbClr val="FFFF00"/>
                </a:solidFill>
                <a:latin typeface="Arial Rounded MT Bold" pitchFamily="34" charset="0"/>
              </a:rPr>
              <a:t>C) Define genetic drift, identify 2 ways it occurs, and summarize how it affects biodiversity.</a:t>
            </a:r>
          </a:p>
        </p:txBody>
      </p:sp>
      <p:pic>
        <p:nvPicPr>
          <p:cNvPr id="15363" name="Picture 4" descr="bio_ch16_6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43300"/>
            <a:ext cx="76136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381000"/>
            <a:ext cx="9144000" cy="2895600"/>
          </a:xfrm>
        </p:spPr>
        <p:txBody>
          <a:bodyPr/>
          <a:lstStyle/>
          <a:p>
            <a:pPr eaLnBrk="1" hangingPunct="1">
              <a:defRPr/>
            </a:pPr>
            <a:r>
              <a:rPr lang="en-US" sz="2400" dirty="0" smtClean="0">
                <a:solidFill>
                  <a:srgbClr val="CCCCFF"/>
                </a:solidFill>
              </a:rPr>
              <a:t>What is genetic drift?</a:t>
            </a:r>
          </a:p>
          <a:p>
            <a:pPr eaLnBrk="1" hangingPunct="1">
              <a:buFont typeface="Wingdings 2" pitchFamily="18" charset="2"/>
              <a:buNone/>
              <a:defRPr/>
            </a:pPr>
            <a:r>
              <a:rPr lang="en-US" sz="2400" dirty="0" smtClean="0">
                <a:solidFill>
                  <a:srgbClr val="CCCCFF"/>
                </a:solidFill>
              </a:rPr>
              <a:t>	Random change in allele frequencies</a:t>
            </a:r>
          </a:p>
          <a:p>
            <a:pPr eaLnBrk="1" hangingPunct="1">
              <a:defRPr/>
            </a:pPr>
            <a:r>
              <a:rPr lang="en-US" sz="2400" dirty="0" smtClean="0">
                <a:solidFill>
                  <a:srgbClr val="CCCCFF"/>
                </a:solidFill>
              </a:rPr>
              <a:t>How does it happen?</a:t>
            </a:r>
          </a:p>
          <a:p>
            <a:pPr lvl="1" eaLnBrk="1" hangingPunct="1">
              <a:buFont typeface="Wingdings 2" pitchFamily="18" charset="2"/>
              <a:buNone/>
              <a:defRPr/>
            </a:pPr>
            <a:r>
              <a:rPr lang="en-US" sz="2400" dirty="0" smtClean="0">
                <a:solidFill>
                  <a:srgbClr val="CCCCFF"/>
                </a:solidFill>
              </a:rPr>
              <a:t>1)  Founder effect (refer to picture)</a:t>
            </a:r>
          </a:p>
          <a:p>
            <a:pPr marL="906463" lvl="1" indent="-457200" eaLnBrk="1" hangingPunct="1">
              <a:buFont typeface="Wingdings 2" pitchFamily="18" charset="2"/>
              <a:buNone/>
              <a:defRPr/>
            </a:pPr>
            <a:r>
              <a:rPr lang="en-US" sz="2400" dirty="0" smtClean="0">
                <a:solidFill>
                  <a:srgbClr val="CCCCFF"/>
                </a:solidFill>
              </a:rPr>
              <a:t>2)  Individuals leaving more descendants than others</a:t>
            </a:r>
          </a:p>
          <a:p>
            <a:pPr marL="906463" lvl="1" indent="-457200" eaLnBrk="1" hangingPunct="1">
              <a:buFont typeface="Wingdings 2" pitchFamily="18" charset="2"/>
              <a:buNone/>
              <a:defRPr/>
            </a:pPr>
            <a:r>
              <a:rPr lang="en-US" sz="2400" dirty="0" smtClean="0">
                <a:solidFill>
                  <a:srgbClr val="CCCCFF"/>
                </a:solidFill>
              </a:rPr>
              <a:t>How does it affect population diversity?</a:t>
            </a:r>
          </a:p>
          <a:p>
            <a:pPr marL="906463" lvl="1" indent="-457200" eaLnBrk="1" hangingPunct="1">
              <a:buFont typeface="Wingdings 2" pitchFamily="18" charset="2"/>
              <a:buNone/>
              <a:defRPr/>
            </a:pPr>
            <a:r>
              <a:rPr lang="en-US" sz="2400" dirty="0" smtClean="0">
                <a:solidFill>
                  <a:srgbClr val="CCCCFF"/>
                </a:solidFill>
              </a:rPr>
              <a:t>Decreases it, less variation</a:t>
            </a:r>
          </a:p>
        </p:txBody>
      </p:sp>
      <p:sp>
        <p:nvSpPr>
          <p:cNvPr id="8" name="Text Box 1028"/>
          <p:cNvSpPr txBox="1">
            <a:spLocks noChangeArrowheads="1"/>
          </p:cNvSpPr>
          <p:nvPr/>
        </p:nvSpPr>
        <p:spPr bwMode="auto">
          <a:xfrm>
            <a:off x="3352800" y="3581400"/>
            <a:ext cx="275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solidFill>
                  <a:srgbClr val="FF0000"/>
                </a:solidFill>
              </a:rPr>
              <a:t>Founding Population A</a:t>
            </a:r>
          </a:p>
        </p:txBody>
      </p:sp>
      <p:sp>
        <p:nvSpPr>
          <p:cNvPr id="9" name="Text Box 1028"/>
          <p:cNvSpPr txBox="1">
            <a:spLocks noChangeArrowheads="1"/>
          </p:cNvSpPr>
          <p:nvPr/>
        </p:nvSpPr>
        <p:spPr bwMode="auto">
          <a:xfrm>
            <a:off x="3276600" y="51816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solidFill>
                  <a:srgbClr val="FF0000"/>
                </a:solidFill>
              </a:rPr>
              <a:t>Founding Population B</a:t>
            </a:r>
          </a:p>
        </p:txBody>
      </p:sp>
      <p:sp>
        <p:nvSpPr>
          <p:cNvPr id="10" name="Text Box 1027"/>
          <p:cNvSpPr txBox="1">
            <a:spLocks noChangeArrowheads="1"/>
          </p:cNvSpPr>
          <p:nvPr/>
        </p:nvSpPr>
        <p:spPr bwMode="auto">
          <a:xfrm>
            <a:off x="457200" y="6156325"/>
            <a:ext cx="2941638" cy="701675"/>
          </a:xfrm>
          <a:prstGeom prst="rect">
            <a:avLst/>
          </a:prstGeom>
          <a:solidFill>
            <a:srgbClr val="29F76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solidFill>
                  <a:srgbClr val="FF0000"/>
                </a:solidFill>
              </a:rPr>
              <a:t>Sample of </a:t>
            </a:r>
          </a:p>
          <a:p>
            <a:pPr algn="ctr"/>
            <a:r>
              <a:rPr lang="en-US" altLang="en-US" sz="2000">
                <a:solidFill>
                  <a:srgbClr val="FF0000"/>
                </a:solidFill>
              </a:rPr>
              <a:t>Original Population</a:t>
            </a:r>
          </a:p>
        </p:txBody>
      </p:sp>
      <p:sp>
        <p:nvSpPr>
          <p:cNvPr id="11" name="Text Box 1030"/>
          <p:cNvSpPr txBox="1">
            <a:spLocks noChangeArrowheads="1"/>
          </p:cNvSpPr>
          <p:nvPr/>
        </p:nvSpPr>
        <p:spPr bwMode="auto">
          <a:xfrm>
            <a:off x="6808788" y="5029200"/>
            <a:ext cx="2335212" cy="396875"/>
          </a:xfrm>
          <a:prstGeom prst="rect">
            <a:avLst/>
          </a:prstGeom>
          <a:solidFill>
            <a:srgbClr val="29F76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a:solidFill>
                  <a:srgbClr val="FF0000"/>
                </a:solidFill>
              </a:rPr>
              <a:t>Descendants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animBg="1"/>
      <p:bldP spid="11"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1719</TotalTime>
  <Words>723</Words>
  <Application>Microsoft Office PowerPoint</Application>
  <PresentationFormat>On-screen Show (4:3)</PresentationFormat>
  <Paragraphs>102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Start-up for Tuesday, February 5, 2013</vt:lpstr>
      <vt:lpstr>PowerPoint Presentation</vt:lpstr>
      <vt:lpstr>A)  Summarize how natural selection affects single gene traits.</vt:lpstr>
      <vt:lpstr>PowerPoint Presentation</vt:lpstr>
      <vt:lpstr>PowerPoint Presentation</vt:lpstr>
      <vt:lpstr>PowerPoint Presentation</vt:lpstr>
      <vt:lpstr>PowerPoint Presentation</vt:lpstr>
      <vt:lpstr>Identify the type of selection for polygenic traits, given the scenario for a year.</vt:lpstr>
      <vt:lpstr>C) Define genetic drift, identify 2 ways it occurs, and summarize how it affects biodiversity.</vt:lpstr>
      <vt:lpstr>C) Define genetic drift, identify 2 ways it occurs, and summarize how it affects biodiversity.</vt:lpstr>
      <vt:lpstr>D)  List 5 conditions required to maintain genetic equilibrium.</vt:lpstr>
      <vt:lpstr>Understanding Check</vt:lpstr>
    </vt:vector>
  </TitlesOfParts>
  <Company>Hercules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Anthony M. Maffia, III</dc:creator>
  <cp:lastModifiedBy>Golden Valley High School</cp:lastModifiedBy>
  <cp:revision>122</cp:revision>
  <dcterms:created xsi:type="dcterms:W3CDTF">1999-09-27T18:23:14Z</dcterms:created>
  <dcterms:modified xsi:type="dcterms:W3CDTF">2014-03-18T16:38:30Z</dcterms:modified>
</cp:coreProperties>
</file>