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74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75" r:id="rId10"/>
    <p:sldId id="266" r:id="rId11"/>
    <p:sldId id="267" r:id="rId12"/>
    <p:sldId id="269" r:id="rId13"/>
    <p:sldId id="270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00"/>
    <a:srgbClr val="3333CC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9"/>
          <p:cNvSpPr>
            <a:spLocks/>
          </p:cNvSpPr>
          <p:nvPr/>
        </p:nvSpPr>
        <p:spPr bwMode="ltGray">
          <a:xfrm>
            <a:off x="-22225" y="2590800"/>
            <a:ext cx="77724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202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25" name="Rectangle 4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CBE4B-B288-4A84-8EC3-BC0FACA0F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6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51044-260C-4752-8EBE-8E587B5E5E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F4A69-1264-40C0-A07B-8B477B785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7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678C-0DB9-4B9C-B93C-154BA318E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3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F5EE8-D01F-4EC5-A280-ABEB9DE22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4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20D4E-BED6-4403-A4D0-199977FC53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4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111B-E6F3-430C-B947-19A5566B5C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0C55A-8487-45DB-82B2-08F69DABE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9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EE837-8B28-477F-9CAF-F931EFE24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4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9DF7C-1DA4-46E7-91DC-5EF0445BC2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2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3AD40-FD42-4764-BE4D-7FB635344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6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22532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2533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22534" name="Rectangle 6"/>
            <p:cNvSpPr>
              <a:spLocks noChangeArrowheads="1"/>
            </p:cNvSpPr>
            <p:nvPr userDrawn="1"/>
          </p:nvSpPr>
          <p:spPr bwMode="ltGray">
            <a:xfrm>
              <a:off x="4278" y="95"/>
              <a:ext cx="1482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35" name="Rectangle 7"/>
            <p:cNvSpPr>
              <a:spLocks noChangeArrowheads="1"/>
            </p:cNvSpPr>
            <p:nvPr userDrawn="1"/>
          </p:nvSpPr>
          <p:spPr bwMode="ltGray">
            <a:xfrm>
              <a:off x="2544" y="95"/>
              <a:ext cx="1734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36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37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38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39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0" name="Rectangle 12"/>
            <p:cNvSpPr>
              <a:spLocks noChangeArrowheads="1"/>
            </p:cNvSpPr>
            <p:nvPr userDrawn="1"/>
          </p:nvSpPr>
          <p:spPr bwMode="ltGray">
            <a:xfrm>
              <a:off x="5362" y="383"/>
              <a:ext cx="398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1" name="Rectangle 13"/>
            <p:cNvSpPr>
              <a:spLocks noChangeArrowheads="1"/>
            </p:cNvSpPr>
            <p:nvPr userDrawn="1"/>
          </p:nvSpPr>
          <p:spPr bwMode="ltGray">
            <a:xfrm>
              <a:off x="4896" y="383"/>
              <a:ext cx="463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2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3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4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5" name="Rectangle 17"/>
            <p:cNvSpPr>
              <a:spLocks noChangeArrowheads="1"/>
            </p:cNvSpPr>
            <p:nvPr userDrawn="1"/>
          </p:nvSpPr>
          <p:spPr bwMode="ltGray">
            <a:xfrm>
              <a:off x="5519" y="576"/>
              <a:ext cx="13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6" name="Rectangle 18"/>
            <p:cNvSpPr>
              <a:spLocks noChangeArrowheads="1"/>
            </p:cNvSpPr>
            <p:nvPr userDrawn="1"/>
          </p:nvSpPr>
          <p:spPr bwMode="ltGray">
            <a:xfrm>
              <a:off x="5694" y="671"/>
              <a:ext cx="66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7" name="Rectangle 19"/>
            <p:cNvSpPr>
              <a:spLocks noChangeArrowheads="1"/>
            </p:cNvSpPr>
            <p:nvPr userDrawn="1"/>
          </p:nvSpPr>
          <p:spPr bwMode="ltGray">
            <a:xfrm>
              <a:off x="5616" y="671"/>
              <a:ext cx="78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8" name="Rectangle 20"/>
            <p:cNvSpPr>
              <a:spLocks noChangeArrowheads="1"/>
            </p:cNvSpPr>
            <p:nvPr userDrawn="1"/>
          </p:nvSpPr>
          <p:spPr bwMode="ltGray">
            <a:xfrm>
              <a:off x="4012" y="48"/>
              <a:ext cx="174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49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0" name="Rectangle 22"/>
            <p:cNvSpPr>
              <a:spLocks noChangeArrowheads="1"/>
            </p:cNvSpPr>
            <p:nvPr userDrawn="1"/>
          </p:nvSpPr>
          <p:spPr bwMode="ltGray">
            <a:xfrm>
              <a:off x="4589" y="145"/>
              <a:ext cx="117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1" name="Rectangle 23"/>
            <p:cNvSpPr>
              <a:spLocks noChangeArrowheads="1"/>
            </p:cNvSpPr>
            <p:nvPr userDrawn="1"/>
          </p:nvSpPr>
          <p:spPr bwMode="ltGray">
            <a:xfrm>
              <a:off x="3216" y="145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2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3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4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5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6" name="Rectangle 28"/>
            <p:cNvSpPr>
              <a:spLocks noChangeArrowheads="1"/>
            </p:cNvSpPr>
            <p:nvPr userDrawn="1"/>
          </p:nvSpPr>
          <p:spPr bwMode="ltGray">
            <a:xfrm>
              <a:off x="5450" y="433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7" name="Rectangle 29"/>
            <p:cNvSpPr>
              <a:spLocks noChangeArrowheads="1"/>
            </p:cNvSpPr>
            <p:nvPr userDrawn="1"/>
          </p:nvSpPr>
          <p:spPr bwMode="ltGray">
            <a:xfrm>
              <a:off x="5088" y="433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8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59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78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60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61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62" name="Rectangle 34"/>
            <p:cNvSpPr>
              <a:spLocks noChangeArrowheads="1"/>
            </p:cNvSpPr>
            <p:nvPr userDrawn="1"/>
          </p:nvSpPr>
          <p:spPr bwMode="ltGray">
            <a:xfrm>
              <a:off x="5716" y="721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63" name="Rectangle 35"/>
            <p:cNvSpPr>
              <a:spLocks noChangeArrowheads="1"/>
            </p:cNvSpPr>
            <p:nvPr userDrawn="1"/>
          </p:nvSpPr>
          <p:spPr bwMode="ltGray">
            <a:xfrm>
              <a:off x="5664" y="721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64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65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2571" name="Arc 43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8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6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6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7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/>
            </a:lvl1pPr>
          </a:lstStyle>
          <a:p>
            <a:pPr>
              <a:defRPr/>
            </a:pPr>
            <a:fld id="{B1B042BE-5FDC-427E-9FFC-9C2169EFA4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fN7rOwDyMQ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pPr algn="ctr"/>
            <a:r>
              <a:rPr lang="en-US" sz="3600" dirty="0" smtClean="0"/>
              <a:t>Start-up </a:t>
            </a:r>
            <a:r>
              <a:rPr lang="en-US" sz="3600" smtClean="0"/>
              <a:t>for </a:t>
            </a:r>
            <a:r>
              <a:rPr lang="en-US" sz="3600" smtClean="0"/>
              <a:t>3/18/14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648200"/>
          </a:xfrm>
        </p:spPr>
        <p:txBody>
          <a:bodyPr/>
          <a:lstStyle/>
          <a:p>
            <a:r>
              <a:rPr lang="en-US" sz="2800" dirty="0" smtClean="0"/>
              <a:t>Evolution affects populations, not individuals.  You are going to watch a video about sickle cell anemia which demonstrates evolution in the human population of Africa.  As you watch the video, think about the following question:</a:t>
            </a:r>
          </a:p>
          <a:p>
            <a:r>
              <a:rPr lang="en-US" sz="2800" dirty="0" smtClean="0"/>
              <a:t>Why did the frequency (likelihood) of the sickle cell gene become more common in Africa?  Relate your answer to evolution.  Use the ABC format.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43000" y="55626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http://www.youtube.com/watch?v=1fN7rOwDyMQ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65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4800600" cy="228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What are the </a:t>
            </a:r>
          </a:p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sources of</a:t>
            </a:r>
          </a:p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variation?</a:t>
            </a:r>
          </a:p>
        </p:txBody>
      </p:sp>
      <p:pic>
        <p:nvPicPr>
          <p:cNvPr id="56325" name="Picture 5" descr="MCj032369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24352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6" descr="MCSY0106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4191000"/>
            <a:ext cx="2473325" cy="2667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7" name="WordArt 7"/>
          <p:cNvSpPr>
            <a:spLocks noChangeArrowheads="1" noChangeShapeType="1" noTextEdit="1"/>
          </p:cNvSpPr>
          <p:nvPr/>
        </p:nvSpPr>
        <p:spPr bwMode="auto">
          <a:xfrm>
            <a:off x="152400" y="2209800"/>
            <a:ext cx="4191000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2. Gene 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Shuffling</a:t>
            </a:r>
          </a:p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(Sexual Reproduction)</a:t>
            </a:r>
          </a:p>
        </p:txBody>
      </p:sp>
      <p:sp>
        <p:nvSpPr>
          <p:cNvPr id="56328" name="WordArt 8"/>
          <p:cNvSpPr>
            <a:spLocks noChangeArrowheads="1" noChangeShapeType="1" noTextEdit="1"/>
          </p:cNvSpPr>
          <p:nvPr/>
        </p:nvSpPr>
        <p:spPr bwMode="auto">
          <a:xfrm>
            <a:off x="5791200" y="685800"/>
            <a:ext cx="3124200" cy="685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1. Mutations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56330" name="WordArt 10"/>
          <p:cNvSpPr>
            <a:spLocks noChangeArrowheads="1" noChangeShapeType="1" noTextEdit="1"/>
          </p:cNvSpPr>
          <p:nvPr/>
        </p:nvSpPr>
        <p:spPr bwMode="auto">
          <a:xfrm>
            <a:off x="2590800" y="2743200"/>
            <a:ext cx="2114550" cy="2687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What meiosis </a:t>
            </a:r>
          </a:p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process shuffles</a:t>
            </a:r>
          </a:p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genes?</a:t>
            </a:r>
          </a:p>
        </p:txBody>
      </p:sp>
      <p:sp>
        <p:nvSpPr>
          <p:cNvPr id="56331" name="WordArt 11"/>
          <p:cNvSpPr>
            <a:spLocks noChangeArrowheads="1" noChangeShapeType="1" noTextEdit="1"/>
          </p:cNvSpPr>
          <p:nvPr/>
        </p:nvSpPr>
        <p:spPr bwMode="auto">
          <a:xfrm>
            <a:off x="4614985" y="2692400"/>
            <a:ext cx="22860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Crossing</a:t>
            </a:r>
          </a:p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Over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133600" y="6400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23 pairs = 8.4 million variations</a:t>
            </a:r>
          </a:p>
        </p:txBody>
      </p:sp>
      <p:sp>
        <p:nvSpPr>
          <p:cNvPr id="56333" name="WordArt 13"/>
          <p:cNvSpPr>
            <a:spLocks noChangeArrowheads="1" noChangeShapeType="1" noTextEdit="1"/>
          </p:cNvSpPr>
          <p:nvPr/>
        </p:nvSpPr>
        <p:spPr bwMode="auto">
          <a:xfrm>
            <a:off x="2667000" y="5181600"/>
            <a:ext cx="241935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Independent</a:t>
            </a:r>
          </a:p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Assortment</a:t>
            </a:r>
          </a:p>
        </p:txBody>
      </p:sp>
      <p:pic>
        <p:nvPicPr>
          <p:cNvPr id="56334" name="Picture 14" descr="MCj023966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10668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5" name="Picture 15" descr="MCj023966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4290">
            <a:off x="5410200" y="3581400"/>
            <a:ext cx="10668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Box 13"/>
          <p:cNvSpPr txBox="1">
            <a:spLocks noChangeArrowheads="1"/>
          </p:cNvSpPr>
          <p:nvPr/>
        </p:nvSpPr>
        <p:spPr bwMode="auto">
          <a:xfrm>
            <a:off x="0" y="0"/>
            <a:ext cx="4519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B)  ID the two sources of genetic variation.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7925" y="1371600"/>
            <a:ext cx="28033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Types: deletion, </a:t>
            </a:r>
          </a:p>
          <a:p>
            <a:r>
              <a:rPr lang="en-US" sz="2800" dirty="0" smtClean="0"/>
              <a:t>Insertion and </a:t>
            </a:r>
          </a:p>
          <a:p>
            <a:r>
              <a:rPr lang="en-US" sz="2800" dirty="0" smtClean="0"/>
              <a:t>substitution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7" grpId="0" animBg="1"/>
      <p:bldP spid="56328" grpId="0" animBg="1"/>
      <p:bldP spid="56330" grpId="0"/>
      <p:bldP spid="56331" grpId="0" animBg="1"/>
      <p:bldP spid="56332" grpId="0"/>
      <p:bldP spid="5633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304800" y="381000"/>
            <a:ext cx="85344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458"/>
              </a:avLst>
            </a:prstTxWarp>
          </a:bodyPr>
          <a:lstStyle/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How is </a:t>
            </a:r>
            <a:r>
              <a:rPr lang="en-US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phenotype expressed</a:t>
            </a:r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?</a:t>
            </a:r>
          </a:p>
        </p:txBody>
      </p:sp>
      <p:pic>
        <p:nvPicPr>
          <p:cNvPr id="57349" name="Picture 5" descr="MCBD09355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9113"/>
            <a:ext cx="297180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Line 6"/>
          <p:cNvSpPr>
            <a:spLocks noChangeShapeType="1"/>
          </p:cNvSpPr>
          <p:nvPr/>
        </p:nvSpPr>
        <p:spPr bwMode="auto">
          <a:xfrm flipH="1" flipV="1">
            <a:off x="762000" y="4724400"/>
            <a:ext cx="8382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57354" name="Picture 10" descr="MCBD09356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312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5" name="Line 11"/>
          <p:cNvSpPr>
            <a:spLocks noChangeShapeType="1"/>
          </p:cNvSpPr>
          <p:nvPr/>
        </p:nvSpPr>
        <p:spPr bwMode="auto">
          <a:xfrm flipH="1" flipV="1">
            <a:off x="7391400" y="4191000"/>
            <a:ext cx="8382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 rot="5400000">
            <a:off x="6915150" y="4667250"/>
            <a:ext cx="3429000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Hair Color</a:t>
            </a:r>
          </a:p>
        </p:txBody>
      </p:sp>
      <p:sp>
        <p:nvSpPr>
          <p:cNvPr id="12301" name="TextBox 12"/>
          <p:cNvSpPr txBox="1">
            <a:spLocks noChangeArrowheads="1"/>
          </p:cNvSpPr>
          <p:nvPr/>
        </p:nvSpPr>
        <p:spPr bwMode="auto">
          <a:xfrm>
            <a:off x="4214813" y="0"/>
            <a:ext cx="503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C)  ID the two ways phenotypes are expressed.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1829781"/>
            <a:ext cx="42672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2800" dirty="0" smtClean="0">
                <a:solidFill>
                  <a:srgbClr val="00B0F0"/>
                </a:solidFill>
              </a:rPr>
              <a:t>Polygenic – many options for phenotype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Multiple alleles control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5" y="1074079"/>
            <a:ext cx="4267200" cy="224676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Single Gene Traits –</a:t>
            </a:r>
          </a:p>
          <a:p>
            <a:r>
              <a:rPr lang="en-US" sz="2800" dirty="0" smtClean="0"/>
              <a:t>2 options for phenotype</a:t>
            </a:r>
          </a:p>
          <a:p>
            <a:r>
              <a:rPr lang="en-US" sz="2800" dirty="0" smtClean="0"/>
              <a:t>2 alleles control</a:t>
            </a:r>
          </a:p>
          <a:p>
            <a:r>
              <a:rPr lang="en-US" sz="2800" dirty="0" smtClean="0"/>
              <a:t>You have 1 trait or the other</a:t>
            </a:r>
          </a:p>
        </p:txBody>
      </p:sp>
      <p:sp>
        <p:nvSpPr>
          <p:cNvPr id="16" name="WordArt 7"/>
          <p:cNvSpPr>
            <a:spLocks noChangeArrowheads="1" noChangeShapeType="1" noTextEdit="1"/>
          </p:cNvSpPr>
          <p:nvPr/>
        </p:nvSpPr>
        <p:spPr bwMode="auto">
          <a:xfrm rot="5400000">
            <a:off x="19050" y="4552950"/>
            <a:ext cx="3962400" cy="647700"/>
          </a:xfrm>
          <a:prstGeom prst="rect">
            <a:avLst/>
          </a:prstGeom>
          <a:solidFill>
            <a:schemeClr val="accent2"/>
          </a:solidFill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Widow's Peak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50" grpId="0" animBg="1"/>
      <p:bldP spid="57355" grpId="0" animBg="1"/>
      <p:bldP spid="57356" grpId="0" animBg="1"/>
      <p:bldP spid="14" grpId="0" build="p" animBg="1"/>
      <p:bldP spid="15" grpId="0" build="p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type of graph represents a single gene trait?</a:t>
            </a:r>
          </a:p>
        </p:txBody>
      </p:sp>
      <p:pic>
        <p:nvPicPr>
          <p:cNvPr id="59396" name="Picture 4" descr="bio_ch16_615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2" t="11426" r="12099" b="17651"/>
          <a:stretch>
            <a:fillRect/>
          </a:stretch>
        </p:blipFill>
        <p:spPr>
          <a:xfrm>
            <a:off x="1492250" y="1981200"/>
            <a:ext cx="6159500" cy="4114800"/>
          </a:xfrm>
          <a:noFill/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581400" y="62484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/>
              <a:t>Phenotype</a:t>
            </a:r>
            <a:endParaRPr lang="en-US" altLang="en-US" sz="2000" dirty="0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 rot="-5400000">
            <a:off x="-406400" y="3606800"/>
            <a:ext cx="3276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b="1" dirty="0"/>
              <a:t>Frequency of Phenotype</a:t>
            </a:r>
            <a:endParaRPr lang="en-US" altLang="en-US" dirty="0"/>
          </a:p>
          <a:p>
            <a:pPr algn="ctr">
              <a:spcBef>
                <a:spcPct val="10000"/>
              </a:spcBef>
            </a:pPr>
            <a:r>
              <a:rPr lang="en-US" altLang="en-US" sz="1600" b="1" dirty="0"/>
              <a:t>(%)</a:t>
            </a:r>
            <a:endParaRPr lang="en-US" altLang="en-US" sz="1200" dirty="0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514600" y="6156325"/>
            <a:ext cx="1501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dirty="0"/>
              <a:t>Widow’s peak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334000" y="6248400"/>
            <a:ext cx="2119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dirty="0"/>
              <a:t>No widow’s peak</a:t>
            </a:r>
          </a:p>
        </p:txBody>
      </p:sp>
      <p:sp>
        <p:nvSpPr>
          <p:cNvPr id="59401" name="WordArt 9"/>
          <p:cNvSpPr>
            <a:spLocks noChangeArrowheads="1" noChangeShapeType="1" noTextEdit="1"/>
          </p:cNvSpPr>
          <p:nvPr/>
        </p:nvSpPr>
        <p:spPr bwMode="auto">
          <a:xfrm>
            <a:off x="3048000" y="2438400"/>
            <a:ext cx="20193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BAR GRAPH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4214813" y="0"/>
            <a:ext cx="503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C)  ID the two ways phenotypes are expressed.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7" grpId="0"/>
      <p:bldP spid="59398" grpId="0"/>
      <p:bldP spid="59399" grpId="0"/>
      <p:bldP spid="59400" grpId="0"/>
      <p:bldP spid="594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type of graph represents a polygenic trait?</a:t>
            </a:r>
          </a:p>
        </p:txBody>
      </p:sp>
      <p:pic>
        <p:nvPicPr>
          <p:cNvPr id="60420" name="Picture 4" descr="bio_ch16_615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057400"/>
            <a:ext cx="5441950" cy="4114800"/>
          </a:xfrm>
          <a:noFill/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657600" y="62484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/>
              <a:t>Phenotype</a:t>
            </a:r>
            <a:endParaRPr lang="en-US" altLang="en-US" sz="2000" dirty="0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 rot="-5400000">
            <a:off x="-177800" y="3759200"/>
            <a:ext cx="3276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b="1" dirty="0"/>
              <a:t>Frequency of Phenotype</a:t>
            </a:r>
            <a:endParaRPr lang="en-US" altLang="en-US" dirty="0"/>
          </a:p>
          <a:p>
            <a:pPr algn="ctr">
              <a:spcBef>
                <a:spcPct val="10000"/>
              </a:spcBef>
            </a:pPr>
            <a:r>
              <a:rPr lang="en-US" altLang="en-US" sz="1600" b="1" dirty="0"/>
              <a:t>(%)</a:t>
            </a:r>
            <a:endParaRPr lang="en-US" altLang="en-US" sz="1200" dirty="0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581400" y="5410200"/>
            <a:ext cx="2570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Phenotype (height)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60424" name="WordArt 8"/>
          <p:cNvSpPr>
            <a:spLocks noChangeArrowheads="1" noChangeShapeType="1" noTextEdit="1"/>
          </p:cNvSpPr>
          <p:nvPr/>
        </p:nvSpPr>
        <p:spPr bwMode="auto">
          <a:xfrm>
            <a:off x="3048000" y="2438400"/>
            <a:ext cx="28194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BELL CURVE GRAPH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0" y="0"/>
            <a:ext cx="503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C)  ID the two ways phenotypes are expressed.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1" grpId="0"/>
      <p:bldP spid="60422" grpId="0"/>
      <p:bldP spid="60423" grpId="0"/>
      <p:bldP spid="604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0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61963"/>
          </a:xfrm>
        </p:spPr>
        <p:txBody>
          <a:bodyPr>
            <a:spAutoFit/>
          </a:bodyPr>
          <a:lstStyle/>
          <a:p>
            <a:pPr marL="342900" indent="-342900"/>
            <a:r>
              <a:rPr lang="en-US" sz="2400" dirty="0" smtClean="0"/>
              <a:t>C)  Identify the two ways that phenotype is expressed. </a:t>
            </a:r>
          </a:p>
        </p:txBody>
      </p:sp>
      <p:sp>
        <p:nvSpPr>
          <p:cNvPr id="15363" name="TextBox 12"/>
          <p:cNvSpPr txBox="1">
            <a:spLocks noChangeArrowheads="1"/>
          </p:cNvSpPr>
          <p:nvPr/>
        </p:nvSpPr>
        <p:spPr bwMode="auto">
          <a:xfrm>
            <a:off x="304800" y="533400"/>
            <a:ext cx="6945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Complete the table for each of the following traits: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57200" y="1219200"/>
          <a:ext cx="8153400" cy="53340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7800"/>
                <a:gridCol w="2717800"/>
                <a:gridCol w="2717800"/>
              </a:tblGrid>
              <a:tr h="8228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Trait</a:t>
                      </a:r>
                      <a:endParaRPr lang="en-US" sz="24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Phenotype expressed?</a:t>
                      </a:r>
                      <a:endParaRPr lang="en-US" sz="24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 of graph?</a:t>
                      </a:r>
                      <a:endParaRPr lang="en-US" sz="24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Hair Color</a:t>
                      </a:r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Bird Beak Size</a:t>
                      </a:r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Widow’s Peak</a:t>
                      </a:r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Human Height</a:t>
                      </a:r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Ear Lobe</a:t>
                      </a:r>
                      <a:r>
                        <a:rPr lang="en-US" sz="1800" baseline="0" dirty="0" smtClean="0"/>
                        <a:t> Attachment</a:t>
                      </a:r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Dimples</a:t>
                      </a:r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Eye Color</a:t>
                      </a:r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2133600"/>
            <a:ext cx="174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Polygenic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2133600"/>
            <a:ext cx="184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Bell Curve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2743200"/>
            <a:ext cx="174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Polygenic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24600" y="2743200"/>
            <a:ext cx="184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Bell Curve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24600" y="3352800"/>
            <a:ext cx="184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Bar Graph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3429000"/>
            <a:ext cx="2163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Single Gene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81400" y="4038600"/>
            <a:ext cx="174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Polygenic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48400" y="4038600"/>
            <a:ext cx="184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Bell Curve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9000" y="4648200"/>
            <a:ext cx="2163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Single Gene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48400" y="4648200"/>
            <a:ext cx="184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Bar Graph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05200" y="5334000"/>
            <a:ext cx="2163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Single Gene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24600" y="5334000"/>
            <a:ext cx="184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Bar Graph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05200" y="6019800"/>
            <a:ext cx="174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Polygenic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24600" y="5943600"/>
            <a:ext cx="184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Bell Curve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6" grpId="0" build="p"/>
      <p:bldP spid="17" grpId="0" build="p"/>
      <p:bldP spid="18" grpId="0" build="p"/>
      <p:bldP spid="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Understanding Check – Answer the following on the bottom of your notes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All of the alleles in a population is called a what?</a:t>
            </a:r>
          </a:p>
          <a:p>
            <a:r>
              <a:rPr lang="en-US" dirty="0" smtClean="0"/>
              <a:t>2.  Name the two sources of variation.</a:t>
            </a:r>
          </a:p>
          <a:p>
            <a:r>
              <a:rPr lang="en-US" dirty="0" smtClean="0"/>
              <a:t>3.  Name the two ways that phenotypes are expressed and the graph used to represent each.</a:t>
            </a:r>
          </a:p>
          <a:p>
            <a:r>
              <a:rPr lang="en-US" dirty="0" smtClean="0"/>
              <a:t>Show me for a stamp and complete your link word.  It is due tomorrow.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777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3600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Chapter 16 Section 1</a:t>
            </a:r>
          </a:p>
          <a:p>
            <a:r>
              <a:rPr lang="fr-FR" sz="3600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Objectives: </a:t>
            </a:r>
            <a:endParaRPr lang="en-US" sz="3600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0" y="1524000"/>
            <a:ext cx="8674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/>
              <a:t>A)  Define Gene pools and related terminology</a:t>
            </a:r>
            <a:r>
              <a:rPr lang="en-US" dirty="0"/>
              <a:t>.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0" y="2743200"/>
            <a:ext cx="7881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/>
              <a:t>B)  ID the two sources of genetic variation.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76200" y="4114800"/>
            <a:ext cx="906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buAutoNum type="alphaUcParenR" startAt="3"/>
            </a:pPr>
            <a:r>
              <a:rPr lang="en-US" sz="3200" dirty="0" smtClean="0"/>
              <a:t>ID </a:t>
            </a:r>
            <a:r>
              <a:rPr lang="en-US" sz="3200" dirty="0"/>
              <a:t>the two ways phenotypes are expressed</a:t>
            </a:r>
            <a:r>
              <a:rPr lang="en-US" sz="3200" dirty="0" smtClean="0"/>
              <a:t>.</a:t>
            </a:r>
          </a:p>
          <a:p>
            <a:pPr marL="514350" indent="-514350">
              <a:buAutoNum type="alphaUcParenR" startAt="3"/>
            </a:pPr>
            <a:endParaRPr lang="en-US" sz="3200" dirty="0"/>
          </a:p>
          <a:p>
            <a:pPr marL="514350" indent="-514350">
              <a:buAutoNum type="alphaUcParenR" startAt="3"/>
            </a:pPr>
            <a:r>
              <a:rPr lang="en-US" sz="3200" dirty="0" smtClean="0"/>
              <a:t> Predict the type of graph given various traits.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1981200" y="2130425"/>
            <a:ext cx="55626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Hint: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Who 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is the main</a:t>
            </a:r>
          </a:p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evolution scientist?</a:t>
            </a:r>
          </a:p>
        </p:txBody>
      </p:sp>
      <p:pic>
        <p:nvPicPr>
          <p:cNvPr id="49158" name="Picture 6" descr="MCj035097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1817688" cy="8191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7" descr="MCj023267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206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9" descr="MCAN01520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03900"/>
            <a:ext cx="1676400" cy="1054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2" name="Picture 10" descr="MCj0150337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940425"/>
            <a:ext cx="18176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3" name="Picture 11" descr="MCj0151161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94338"/>
            <a:ext cx="1825625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4" name="Picture 12" descr="MCj0215228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95600"/>
            <a:ext cx="1905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Picture 13" descr="MCj0292128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914400"/>
            <a:ext cx="1806575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838200" y="31242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990600" y="5715000"/>
            <a:ext cx="457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3276600" y="6400800"/>
            <a:ext cx="10668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6324600" y="6477000"/>
            <a:ext cx="6858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8305800" y="45720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 flipV="1">
            <a:off x="7924800" y="2667000"/>
            <a:ext cx="304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286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Which two scientists were the main contributors to evolution?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91 -0.04528  L 0.125 -0.16647  L 0.158 -0.04528  L 0.249 0  L 0.158 0.04528  L 0.125 0.16647  L 0.091 0.04528  L 0 0  Z" pathEditMode="relative" ptsTypes="">
                                      <p:cBhvr>
                                        <p:cTn id="55" dur="2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9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66" grpId="0" animBg="1"/>
      <p:bldP spid="49167" grpId="0" animBg="1"/>
      <p:bldP spid="49168" grpId="0" animBg="1"/>
      <p:bldP spid="49169" grpId="0" animBg="1"/>
      <p:bldP spid="49170" grpId="0" animBg="1"/>
      <p:bldP spid="491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 descr="MCj035361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92" y="2209800"/>
            <a:ext cx="31575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WordArt 6"/>
          <p:cNvSpPr>
            <a:spLocks noChangeArrowheads="1" noChangeShapeType="1" noTextEdit="1"/>
          </p:cNvSpPr>
          <p:nvPr/>
        </p:nvSpPr>
        <p:spPr bwMode="auto">
          <a:xfrm>
            <a:off x="381000" y="533400"/>
            <a:ext cx="4191000" cy="2362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Charles</a:t>
            </a:r>
          </a:p>
        </p:txBody>
      </p:sp>
      <p:sp>
        <p:nvSpPr>
          <p:cNvPr id="50183" name="WordArt 7"/>
          <p:cNvSpPr>
            <a:spLocks noChangeArrowheads="1" noChangeShapeType="1" noTextEdit="1"/>
          </p:cNvSpPr>
          <p:nvPr/>
        </p:nvSpPr>
        <p:spPr bwMode="auto">
          <a:xfrm>
            <a:off x="4876800" y="533400"/>
            <a:ext cx="3962400" cy="2133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Darwin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2390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Hint: Chapter 11 and Peas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Who 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is the main</a:t>
            </a:r>
          </a:p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heredity scientist?</a:t>
            </a:r>
          </a:p>
        </p:txBody>
      </p:sp>
      <p:pic>
        <p:nvPicPr>
          <p:cNvPr id="51205" name="Picture 5" descr="MCj037039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82850"/>
            <a:ext cx="3173413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3871913" y="2557463"/>
            <a:ext cx="4510087" cy="35385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Gregor</a:t>
            </a:r>
          </a:p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Mendel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WordArt 5"/>
          <p:cNvSpPr>
            <a:spLocks noChangeArrowheads="1" noChangeShapeType="1" noTextEdit="1"/>
          </p:cNvSpPr>
          <p:nvPr/>
        </p:nvSpPr>
        <p:spPr bwMode="auto">
          <a:xfrm>
            <a:off x="3657600" y="533400"/>
            <a:ext cx="5181600" cy="190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What is a</a:t>
            </a:r>
          </a:p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population?</a:t>
            </a:r>
          </a:p>
        </p:txBody>
      </p:sp>
      <p:pic>
        <p:nvPicPr>
          <p:cNvPr id="52231" name="Picture 7" descr="MCPE03616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3463925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WordArt 8"/>
          <p:cNvSpPr>
            <a:spLocks noChangeArrowheads="1" noChangeShapeType="1" noTextEdit="1"/>
          </p:cNvSpPr>
          <p:nvPr/>
        </p:nvSpPr>
        <p:spPr bwMode="auto">
          <a:xfrm>
            <a:off x="4724400" y="2438400"/>
            <a:ext cx="3200400" cy="3276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The number of </a:t>
            </a:r>
          </a:p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species in a</a:t>
            </a:r>
          </a:p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certain 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area.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0" y="0"/>
            <a:ext cx="4929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A)  Define Gene pools and related terminology.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0" y="386496"/>
            <a:ext cx="8991600" cy="952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348"/>
              </a:avLst>
            </a:prstTxWarp>
          </a:bodyPr>
          <a:lstStyle/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What is </a:t>
            </a:r>
            <a:r>
              <a:rPr lang="en-US" sz="36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 gene </a:t>
            </a:r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pool?</a:t>
            </a:r>
          </a:p>
        </p:txBody>
      </p:sp>
      <p:sp>
        <p:nvSpPr>
          <p:cNvPr id="53255" name="WordArt 7"/>
          <p:cNvSpPr>
            <a:spLocks noChangeArrowheads="1" noChangeShapeType="1" noTextEdit="1"/>
          </p:cNvSpPr>
          <p:nvPr/>
        </p:nvSpPr>
        <p:spPr bwMode="auto">
          <a:xfrm>
            <a:off x="1447800" y="4800600"/>
            <a:ext cx="1066800" cy="923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AABbDd</a:t>
            </a:r>
          </a:p>
        </p:txBody>
      </p:sp>
      <p:sp>
        <p:nvSpPr>
          <p:cNvPr id="53256" name="WordArt 8"/>
          <p:cNvSpPr>
            <a:spLocks noChangeArrowheads="1" noChangeShapeType="1" noTextEdit="1"/>
          </p:cNvSpPr>
          <p:nvPr/>
        </p:nvSpPr>
        <p:spPr bwMode="auto">
          <a:xfrm>
            <a:off x="2133600" y="4953000"/>
            <a:ext cx="1066800" cy="923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AaBBdd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0" y="0"/>
            <a:ext cx="4929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A)  Define Gene pools and related terminology.</a:t>
            </a:r>
          </a:p>
        </p:txBody>
      </p:sp>
      <p:pic>
        <p:nvPicPr>
          <p:cNvPr id="9" name="Picture 7" descr="MCPE03616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3463925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371600" y="1428929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All of the alleles present in a population, for a given trait.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2752635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many alleles exist per gene from what we have studied?</a:t>
            </a:r>
          </a:p>
          <a:p>
            <a:r>
              <a:rPr lang="en-US" sz="2400" dirty="0" smtClean="0"/>
              <a:t>Two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42433" y="3865656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this population, how many alleles exist for attached ear lobes? Talk to your partner.</a:t>
            </a:r>
          </a:p>
          <a:p>
            <a:r>
              <a:rPr lang="en-US" sz="2400" dirty="0" smtClean="0"/>
              <a:t>18</a:t>
            </a:r>
          </a:p>
          <a:p>
            <a:r>
              <a:rPr lang="en-US" sz="2400" dirty="0" smtClean="0"/>
              <a:t>Why?</a:t>
            </a:r>
          </a:p>
          <a:p>
            <a:r>
              <a:rPr lang="en-US" sz="2400" dirty="0" smtClean="0"/>
              <a:t>9 people x 2 alleles = 18</a:t>
            </a:r>
            <a:endParaRPr lang="en-US" sz="2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11" grpId="0"/>
      <p:bldP spid="12" grpId="0" build="p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038600" y="533400"/>
            <a:ext cx="487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Example:  Here are the alleles of this </a:t>
            </a:r>
            <a:r>
              <a:rPr lang="en-US" sz="2000" dirty="0" smtClean="0"/>
              <a:t>population for attached ear lobes </a:t>
            </a:r>
            <a:r>
              <a:rPr lang="en-US" sz="2000" dirty="0"/>
              <a:t>– </a:t>
            </a:r>
            <a:endParaRPr lang="en-US" sz="2000" dirty="0" smtClean="0"/>
          </a:p>
          <a:p>
            <a:pPr>
              <a:spcBef>
                <a:spcPct val="50000"/>
              </a:spcBef>
            </a:pPr>
            <a:r>
              <a:rPr lang="en-US" sz="2000" dirty="0" err="1" smtClean="0"/>
              <a:t>EeEEeEeEeEEEeeEEeE</a:t>
            </a:r>
            <a:endParaRPr lang="en-US" sz="2000" dirty="0" smtClean="0"/>
          </a:p>
          <a:p>
            <a:pPr>
              <a:spcBef>
                <a:spcPct val="50000"/>
              </a:spcBef>
            </a:pPr>
            <a:r>
              <a:rPr lang="en-US" sz="2000" dirty="0" smtClean="0"/>
              <a:t>What </a:t>
            </a:r>
            <a:r>
              <a:rPr lang="en-US" sz="2000" dirty="0"/>
              <a:t>is the relative frequency of the </a:t>
            </a:r>
            <a:r>
              <a:rPr lang="en-US" sz="2000" dirty="0" smtClean="0"/>
              <a:t>“E” </a:t>
            </a:r>
            <a:r>
              <a:rPr lang="en-US" sz="2000" dirty="0"/>
              <a:t>allele</a:t>
            </a:r>
            <a:r>
              <a:rPr lang="en-US" sz="2000" dirty="0" smtClean="0"/>
              <a:t>? (use a calculator and round to whole numbers)</a:t>
            </a:r>
            <a:endParaRPr lang="en-US" sz="2000" dirty="0"/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019800" y="2419290"/>
            <a:ext cx="3096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E = 11/18 x 100 = 61%</a:t>
            </a:r>
            <a:endParaRPr lang="en-US" sz="2000" dirty="0"/>
          </a:p>
        </p:txBody>
      </p:sp>
      <p:sp>
        <p:nvSpPr>
          <p:cNvPr id="10251" name="TextBox 10"/>
          <p:cNvSpPr txBox="1">
            <a:spLocks noChangeArrowheads="1"/>
          </p:cNvSpPr>
          <p:nvPr/>
        </p:nvSpPr>
        <p:spPr bwMode="auto">
          <a:xfrm>
            <a:off x="0" y="0"/>
            <a:ext cx="4929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A)  Define Gene pools and related terminology.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323" y="518259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What is the relative frequency of an allele?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2514600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times you see an allele out of the total or </a:t>
            </a:r>
          </a:p>
          <a:p>
            <a:r>
              <a:rPr lang="en-US" sz="2400" dirty="0" smtClean="0"/>
              <a:t>its percentage of the entire group.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66FF66"/>
                </a:solidFill>
              </a:rPr>
              <a:t>Formula:</a:t>
            </a:r>
          </a:p>
          <a:p>
            <a:r>
              <a:rPr lang="en-US" sz="2400" dirty="0" smtClean="0">
                <a:solidFill>
                  <a:srgbClr val="66FF66"/>
                </a:solidFill>
              </a:rPr>
              <a:t># of chosen allele/total  x 100 = Allele frequency</a:t>
            </a:r>
            <a:endParaRPr lang="en-US" sz="2400" dirty="0">
              <a:solidFill>
                <a:srgbClr val="66FF66"/>
              </a:solidFill>
            </a:endParaRPr>
          </a:p>
        </p:txBody>
      </p:sp>
      <p:pic>
        <p:nvPicPr>
          <p:cNvPr id="14" name="Picture 7" descr="MCPE03616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89312"/>
            <a:ext cx="3463925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3820744" y="838201"/>
            <a:ext cx="217855" cy="259452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173414" y="2895600"/>
            <a:ext cx="3903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What is the frequency of e?</a:t>
            </a:r>
            <a:endParaRPr lang="en-US" sz="20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238999" y="3505200"/>
            <a:ext cx="1872761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39%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To what percentage will they always add?</a:t>
            </a:r>
          </a:p>
          <a:p>
            <a:pPr>
              <a:spcBef>
                <a:spcPct val="50000"/>
              </a:spcBef>
            </a:pP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 smtClean="0"/>
              <a:t>100%</a:t>
            </a:r>
            <a:endParaRPr lang="en-US" sz="2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/>
      <p:bldP spid="55309" grpId="0"/>
      <p:bldP spid="12" grpId="0" build="p"/>
      <p:bldP spid="13" grpId="0" build="p"/>
      <p:bldP spid="15" grpId="0" animBg="1"/>
      <p:bldP spid="16" grpId="0"/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Box 10"/>
          <p:cNvSpPr txBox="1">
            <a:spLocks noChangeArrowheads="1"/>
          </p:cNvSpPr>
          <p:nvPr/>
        </p:nvSpPr>
        <p:spPr bwMode="auto">
          <a:xfrm>
            <a:off x="0" y="0"/>
            <a:ext cx="4929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A)  Define Gene pools and related terminology.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322" y="518259"/>
            <a:ext cx="8878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What is the relative frequency of an allele? Let’s practice.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Given the following gene pools, calculate the relative frequencies for each allele.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9" y="2514600"/>
            <a:ext cx="50292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600" dirty="0" err="1" smtClean="0"/>
              <a:t>AAaaaAaAaa</a:t>
            </a:r>
            <a:endParaRPr lang="en-US" sz="3600" dirty="0" smtClean="0"/>
          </a:p>
          <a:p>
            <a:pPr marL="457200" indent="-457200">
              <a:buAutoNum type="arabicPeriod"/>
            </a:pPr>
            <a:r>
              <a:rPr lang="en-US" sz="3600" dirty="0" err="1" smtClean="0"/>
              <a:t>RRRRRRrRRrrR</a:t>
            </a:r>
            <a:endParaRPr lang="en-US" sz="3600" dirty="0" smtClean="0"/>
          </a:p>
          <a:p>
            <a:pPr marL="457200" indent="-457200">
              <a:buAutoNum type="arabicPeriod"/>
            </a:pPr>
            <a:r>
              <a:rPr lang="en-US" sz="3600" dirty="0" err="1" smtClean="0"/>
              <a:t>DdDdDDDdD</a:t>
            </a:r>
            <a:endParaRPr lang="en-US" sz="3600" dirty="0" smtClean="0"/>
          </a:p>
          <a:p>
            <a:pPr marL="457200" indent="-457200">
              <a:buAutoNum type="arabicPeriod"/>
            </a:pPr>
            <a:r>
              <a:rPr lang="en-US" sz="3600" dirty="0" err="1" smtClean="0"/>
              <a:t>bbbbbBbBbBBbbBbb</a:t>
            </a:r>
            <a:endParaRPr lang="en-US" sz="3600" dirty="0" smtClean="0"/>
          </a:p>
          <a:p>
            <a:pPr marL="457200" indent="-457200">
              <a:buAutoNum type="arabicPeriod"/>
            </a:pPr>
            <a:r>
              <a:rPr lang="en-US" sz="3600" dirty="0" err="1" smtClean="0"/>
              <a:t>eEEeeeEeee</a:t>
            </a:r>
            <a:endParaRPr lang="en-US" sz="3600" dirty="0" smtClean="0"/>
          </a:p>
          <a:p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5181599" y="2209800"/>
            <a:ext cx="39096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66FF66"/>
                </a:solidFill>
              </a:rPr>
              <a:t>Frequency of A = 40%</a:t>
            </a:r>
          </a:p>
          <a:p>
            <a:r>
              <a:rPr lang="en-US" dirty="0" smtClean="0">
                <a:solidFill>
                  <a:srgbClr val="66FF66"/>
                </a:solidFill>
              </a:rPr>
              <a:t>      Frequency of a = 60%</a:t>
            </a:r>
          </a:p>
          <a:p>
            <a:endParaRPr lang="en-US" dirty="0" smtClean="0">
              <a:solidFill>
                <a:srgbClr val="66FF66"/>
              </a:solidFill>
            </a:endParaRPr>
          </a:p>
          <a:p>
            <a:pPr marL="342900" indent="-342900">
              <a:buAutoNum type="arabicPeriod" startAt="2"/>
            </a:pPr>
            <a:r>
              <a:rPr lang="en-US" dirty="0" smtClean="0">
                <a:solidFill>
                  <a:srgbClr val="66FF66"/>
                </a:solidFill>
              </a:rPr>
              <a:t>Frequency of R = 75%</a:t>
            </a:r>
          </a:p>
          <a:p>
            <a:r>
              <a:rPr lang="en-US" dirty="0">
                <a:solidFill>
                  <a:srgbClr val="66FF66"/>
                </a:solidFill>
              </a:rPr>
              <a:t> </a:t>
            </a:r>
            <a:r>
              <a:rPr lang="en-US" dirty="0" smtClean="0">
                <a:solidFill>
                  <a:srgbClr val="66FF66"/>
                </a:solidFill>
              </a:rPr>
              <a:t>     Frequency of r = 25%</a:t>
            </a:r>
          </a:p>
          <a:p>
            <a:endParaRPr lang="en-US" dirty="0" smtClean="0">
              <a:solidFill>
                <a:srgbClr val="66FF66"/>
              </a:solidFill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solidFill>
                  <a:srgbClr val="66FF66"/>
                </a:solidFill>
              </a:rPr>
              <a:t>Frequency of D = 63%</a:t>
            </a:r>
          </a:p>
          <a:p>
            <a:r>
              <a:rPr lang="en-US" dirty="0">
                <a:solidFill>
                  <a:srgbClr val="66FF66"/>
                </a:solidFill>
              </a:rPr>
              <a:t> </a:t>
            </a:r>
            <a:r>
              <a:rPr lang="en-US" dirty="0" smtClean="0">
                <a:solidFill>
                  <a:srgbClr val="66FF66"/>
                </a:solidFill>
              </a:rPr>
              <a:t>     Frequency of d = 37%</a:t>
            </a:r>
          </a:p>
          <a:p>
            <a:endParaRPr lang="en-US" dirty="0" smtClean="0">
              <a:solidFill>
                <a:srgbClr val="66FF66"/>
              </a:solidFill>
            </a:endParaRPr>
          </a:p>
          <a:p>
            <a:pPr marL="342900" indent="-342900">
              <a:buAutoNum type="arabicPeriod" startAt="4"/>
            </a:pPr>
            <a:r>
              <a:rPr lang="en-US" dirty="0" smtClean="0">
                <a:solidFill>
                  <a:srgbClr val="66FF66"/>
                </a:solidFill>
              </a:rPr>
              <a:t>Frequency of B = 31%</a:t>
            </a:r>
          </a:p>
          <a:p>
            <a:r>
              <a:rPr lang="en-US" dirty="0">
                <a:solidFill>
                  <a:srgbClr val="66FF66"/>
                </a:solidFill>
              </a:rPr>
              <a:t> </a:t>
            </a:r>
            <a:r>
              <a:rPr lang="en-US" dirty="0" smtClean="0">
                <a:solidFill>
                  <a:srgbClr val="66FF66"/>
                </a:solidFill>
              </a:rPr>
              <a:t>     Frequency of b = 69%</a:t>
            </a:r>
          </a:p>
          <a:p>
            <a:endParaRPr lang="en-US" dirty="0" smtClean="0">
              <a:solidFill>
                <a:srgbClr val="66FF66"/>
              </a:solidFill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solidFill>
                  <a:srgbClr val="66FF66"/>
                </a:solidFill>
              </a:rPr>
              <a:t>Frequency of E = 30%</a:t>
            </a:r>
          </a:p>
          <a:p>
            <a:r>
              <a:rPr lang="en-US" dirty="0">
                <a:solidFill>
                  <a:srgbClr val="66FF66"/>
                </a:solidFill>
              </a:rPr>
              <a:t> </a:t>
            </a:r>
            <a:r>
              <a:rPr lang="en-US" dirty="0" smtClean="0">
                <a:solidFill>
                  <a:srgbClr val="66FF66"/>
                </a:solidFill>
              </a:rPr>
              <a:t>     Frequency of e = 70%</a:t>
            </a:r>
            <a:endParaRPr lang="en-US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2" grpId="0" uiExpand="1" build="p"/>
    </p:bldLst>
  </p:timing>
</p:sld>
</file>

<file path=ppt/theme/theme1.xml><?xml version="1.0" encoding="utf-8"?>
<a:theme xmlns:a="http://schemas.openxmlformats.org/drawingml/2006/main" name="In motion design template">
  <a:themeElements>
    <a:clrScheme name="In motion design template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 motion design templ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 motion design template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 motion design templat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 motion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 motion design template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 motion design template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 motion design template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 motion design template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 motion design template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 motion design template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 motion design template</Template>
  <TotalTime>2067</TotalTime>
  <Words>763</Words>
  <Application>Microsoft Office PowerPoint</Application>
  <PresentationFormat>On-screen Show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 motion design template</vt:lpstr>
      <vt:lpstr>Start-up for 3/18/14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type of graph represents a single gene trait?</vt:lpstr>
      <vt:lpstr>What type of graph represents a polygenic trait?</vt:lpstr>
      <vt:lpstr>C)  Identify the two ways that phenotype is expressed. </vt:lpstr>
      <vt:lpstr>Understanding Check – Answer the following on the bottom of your notes</vt:lpstr>
    </vt:vector>
  </TitlesOfParts>
  <Company>muhsd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nnunes</dc:creator>
  <cp:lastModifiedBy>Golden Valley High School</cp:lastModifiedBy>
  <cp:revision>73</cp:revision>
  <cp:lastPrinted>1601-01-01T00:00:00Z</cp:lastPrinted>
  <dcterms:created xsi:type="dcterms:W3CDTF">2005-02-02T18:29:18Z</dcterms:created>
  <dcterms:modified xsi:type="dcterms:W3CDTF">2014-03-17T17:59:34Z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TC010690291033</vt:lpwstr>
  </property>
</Properties>
</file>