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3"/>
  </p:notesMasterIdLst>
  <p:sldIdLst>
    <p:sldId id="276" r:id="rId2"/>
    <p:sldId id="279" r:id="rId3"/>
    <p:sldId id="269" r:id="rId4"/>
    <p:sldId id="256" r:id="rId5"/>
    <p:sldId id="257" r:id="rId6"/>
    <p:sldId id="260" r:id="rId7"/>
    <p:sldId id="270" r:id="rId8"/>
    <p:sldId id="273" r:id="rId9"/>
    <p:sldId id="268" r:id="rId10"/>
    <p:sldId id="261" r:id="rId11"/>
    <p:sldId id="262" r:id="rId12"/>
    <p:sldId id="263" r:id="rId13"/>
    <p:sldId id="264" r:id="rId14"/>
    <p:sldId id="265" r:id="rId15"/>
    <p:sldId id="271" r:id="rId16"/>
    <p:sldId id="266" r:id="rId17"/>
    <p:sldId id="267" r:id="rId18"/>
    <p:sldId id="277" r:id="rId19"/>
    <p:sldId id="278" r:id="rId20"/>
    <p:sldId id="272" r:id="rId21"/>
    <p:sldId id="280" r:id="rId22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F030"/>
    <a:srgbClr val="F7AFA7"/>
    <a:srgbClr val="B0F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40" autoAdjust="0"/>
    <p:restoredTop sz="94595" autoAdjust="0"/>
  </p:normalViewPr>
  <p:slideViewPr>
    <p:cSldViewPr>
      <p:cViewPr varScale="1"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3212836-3A99-4915-9888-FEF0EFD04221}" type="datetimeFigureOut">
              <a:rPr lang="en-US"/>
              <a:pPr>
                <a:defRPr/>
              </a:pPr>
              <a:t>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D6EC85-165E-49B6-B982-C4D095FDF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93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Because we learned about hybrids in chapter 11, hybridization will not be a vocab. Word.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D46B7DC3-093B-4CF5-B9BD-039A5D36A600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Imagine four different species of corn plants, with the following traits.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6AF82CB1-D46D-4426-8CB5-334DC1D12310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Scientists and genetic engineers create test plots with genetically altered plants.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B11B9559-B8D7-4C91-8777-13C971F5500C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7"/>
              <a:ext cx="4299" cy="3370"/>
              <a:chOff x="0" y="3"/>
              <a:chExt cx="5533" cy="4338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3"/>
                <a:ext cx="5470" cy="4338"/>
                <a:chOff x="0" y="3"/>
                <a:chExt cx="5470" cy="4338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8"/>
                  <a:chOff x="1265" y="816"/>
                  <a:chExt cx="2919" cy="2148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4"/>
                    <a:ext cx="578" cy="4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5470" cy="4338"/>
                  <a:chOff x="0" y="3"/>
                  <a:chExt cx="5470" cy="4338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4"/>
                    <a:ext cx="1259" cy="2323"/>
                    <a:chOff x="3470" y="1532"/>
                    <a:chExt cx="1259" cy="2323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8"/>
                      <a:ext cx="1725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8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2" cy="1331"/>
                    <a:chOff x="2864" y="2019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7"/>
                      <a:ext cx="1813" cy="3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5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3"/>
                    <a:ext cx="2478" cy="1065"/>
                    <a:chOff x="2896" y="1831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1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2"/>
                      <a:ext cx="1544" cy="31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2"/>
                    <a:ext cx="2150" cy="341"/>
                    <a:chOff x="2983" y="1270"/>
                    <a:chExt cx="2150" cy="341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72"/>
                      <a:ext cx="754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1"/>
                    <a:ext cx="1879" cy="424"/>
                    <a:chOff x="2938" y="919"/>
                    <a:chExt cx="1879" cy="424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5"/>
                    <a:chOff x="637" y="1653"/>
                    <a:chExt cx="1257" cy="2325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0"/>
                      <a:ext cx="92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0"/>
                    <a:ext cx="2477" cy="1063"/>
                    <a:chOff x="-52" y="2008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8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5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6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6"/>
                    <a:chOff x="23" y="1591"/>
                    <a:chExt cx="2339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60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5"/>
                    <a:chOff x="189" y="1445"/>
                    <a:chExt cx="2150" cy="345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5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3"/>
                      <a:ext cx="754" cy="3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3"/>
                    <a:ext cx="1849" cy="553"/>
                    <a:chOff x="616" y="901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5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1"/>
                    <a:ext cx="1693" cy="892"/>
                    <a:chOff x="1120" y="301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6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3"/>
                      <a:ext cx="67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3"/>
                    <a:ext cx="779" cy="1516"/>
                    <a:chOff x="1633" y="101"/>
                    <a:chExt cx="779" cy="1516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2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5"/>
                      <a:ext cx="591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3"/>
                    <a:ext cx="635" cy="1534"/>
                    <a:chOff x="1935" y="31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8"/>
                      <a:ext cx="1062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9"/>
                      <a:ext cx="570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8"/>
                    <a:chOff x="2822" y="671"/>
                    <a:chExt cx="1846" cy="568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2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6"/>
                    <a:ext cx="1783" cy="717"/>
                    <a:chOff x="2683" y="444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4"/>
                      <a:ext cx="663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8"/>
                    <a:ext cx="1026" cy="1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200" y="196"/>
                    <a:ext cx="551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5" y="14"/>
                    <a:ext cx="637" cy="1518"/>
                    <a:chOff x="2801" y="42"/>
                    <a:chExt cx="637" cy="1518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4" y="938"/>
                      <a:ext cx="1061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4"/>
                      <a:ext cx="569" cy="28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1" y="133"/>
                    <a:ext cx="1014" cy="1464"/>
                    <a:chOff x="2937" y="161"/>
                    <a:chExt cx="1014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4" y="910"/>
                      <a:ext cx="1156" cy="27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1"/>
                      <a:ext cx="622" cy="422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5"/>
                    <a:ext cx="241" cy="1448"/>
                    <a:chOff x="2731" y="33"/>
                    <a:chExt cx="241" cy="1448"/>
                  </a:xfrm>
                </p:grpSpPr>
                <p:sp>
                  <p:nvSpPr>
                    <p:cNvPr id="85" name="Freeform 222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3" cy="8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" name="Freeform 223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2"/>
                      <a:ext cx="510" cy="13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6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5" cy="2373"/>
                    <a:chOff x="1455" y="1936"/>
                    <a:chExt cx="765" cy="2373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7"/>
                      <a:ext cx="1595" cy="31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59"/>
                    <a:ext cx="460" cy="2331"/>
                    <a:chOff x="1951" y="1986"/>
                    <a:chExt cx="493" cy="2606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5" y="2690"/>
                      <a:ext cx="1713" cy="30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7" y="3894"/>
                      <a:ext cx="917" cy="47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40"/>
                    <a:ext cx="882" cy="2422"/>
                    <a:chOff x="3180" y="1868"/>
                    <a:chExt cx="882" cy="2422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4" y="2542"/>
                      <a:ext cx="1650" cy="30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3" cy="46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22" cy="2386"/>
                    <a:chOff x="3006" y="1983"/>
                    <a:chExt cx="622" cy="2386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58"/>
                      <a:ext cx="1600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7"/>
                      <a:ext cx="859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1"/>
                    <a:ext cx="404" cy="2222"/>
                    <a:chOff x="2819" y="2099"/>
                    <a:chExt cx="404" cy="2222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3"/>
                      <a:ext cx="1470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5"/>
                      <a:ext cx="790" cy="38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3" y="2106"/>
                    <a:ext cx="428" cy="2184"/>
                    <a:chOff x="2288" y="2134"/>
                    <a:chExt cx="428" cy="2184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3" y="2759"/>
                      <a:ext cx="1438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1" y="3783"/>
                      <a:ext cx="771" cy="29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8"/>
                <a:chOff x="73" y="313"/>
                <a:chExt cx="5460" cy="3668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8"/>
                  <a:chOff x="73" y="313"/>
                  <a:chExt cx="5460" cy="3668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5"/>
                    <a:ext cx="2568" cy="2048"/>
                  </a:xfrm>
                  <a:custGeom>
                    <a:avLst/>
                    <a:gdLst>
                      <a:gd name="T0" fmla="*/ 2568 w 36729"/>
                      <a:gd name="T1" fmla="*/ 991 h 21600"/>
                      <a:gd name="T2" fmla="*/ 0 w 36729"/>
                      <a:gd name="T3" fmla="*/ 1156 h 21600"/>
                      <a:gd name="T4" fmla="*/ 1246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79"/>
                  </a:xfrm>
                  <a:custGeom>
                    <a:avLst/>
                    <a:gdLst>
                      <a:gd name="T0" fmla="*/ 0 w 30473"/>
                      <a:gd name="T1" fmla="*/ 203 h 22305"/>
                      <a:gd name="T2" fmla="*/ 2016 w 30473"/>
                      <a:gd name="T3" fmla="*/ 2379 h 22305"/>
                      <a:gd name="T4" fmla="*/ 587 w 30473"/>
                      <a:gd name="T5" fmla="*/ 2304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T0" fmla="*/ 0 w 34812"/>
                      <a:gd name="T1" fmla="*/ 481 h 22305"/>
                      <a:gd name="T2" fmla="*/ 1426 w 34812"/>
                      <a:gd name="T3" fmla="*/ 2380 h 22305"/>
                      <a:gd name="T4" fmla="*/ 541 w 34812"/>
                      <a:gd name="T5" fmla="*/ 2305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3"/>
                    <a:ext cx="2541" cy="2380"/>
                  </a:xfrm>
                  <a:custGeom>
                    <a:avLst/>
                    <a:gdLst>
                      <a:gd name="T0" fmla="*/ 0 w 36830"/>
                      <a:gd name="T1" fmla="*/ 670 h 22305"/>
                      <a:gd name="T2" fmla="*/ 2540 w 36830"/>
                      <a:gd name="T3" fmla="*/ 2380 h 22305"/>
                      <a:gd name="T4" fmla="*/ 1051 w 36830"/>
                      <a:gd name="T5" fmla="*/ 2305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T0" fmla="*/ 0 w 31881"/>
                      <a:gd name="T1" fmla="*/ 1068 h 21600"/>
                      <a:gd name="T2" fmla="*/ 1851 w 31881"/>
                      <a:gd name="T3" fmla="*/ 518 h 21600"/>
                      <a:gd name="T4" fmla="*/ 1058 w 31881"/>
                      <a:gd name="T5" fmla="*/ 230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3"/>
                  </a:xfrm>
                  <a:custGeom>
                    <a:avLst/>
                    <a:gdLst>
                      <a:gd name="T0" fmla="*/ 0 w 31146"/>
                      <a:gd name="T1" fmla="*/ 481 h 21600"/>
                      <a:gd name="T2" fmla="*/ 763 w 31146"/>
                      <a:gd name="T3" fmla="*/ 1019 h 21600"/>
                      <a:gd name="T4" fmla="*/ 324 w 31146"/>
                      <a:gd name="T5" fmla="*/ 2303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7"/>
                    <a:ext cx="418" cy="1524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79" y="1530"/>
                  <a:ext cx="443" cy="837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8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T0" fmla="*/ 537 w 21600"/>
                  <a:gd name="T1" fmla="*/ 0 h 21602"/>
                  <a:gd name="T2" fmla="*/ 2121 w 21600"/>
                  <a:gd name="T3" fmla="*/ 2304 h 21602"/>
                  <a:gd name="T4" fmla="*/ 0 w 21600"/>
                  <a:gd name="T5" fmla="*/ 2229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T0" fmla="*/ 0 w 28940"/>
                  <a:gd name="T1" fmla="*/ 137 h 22305"/>
                  <a:gd name="T2" fmla="*/ 1244 w 28940"/>
                  <a:gd name="T3" fmla="*/ 2379 h 22305"/>
                  <a:gd name="T4" fmla="*/ 316 w 28940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T0" fmla="*/ 0 w 34455"/>
                  <a:gd name="T1" fmla="*/ 452 h 22305"/>
                  <a:gd name="T2" fmla="*/ 2375 w 34455"/>
                  <a:gd name="T3" fmla="*/ 2379 h 22305"/>
                  <a:gd name="T4" fmla="*/ 886 w 34455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T0" fmla="*/ 0 w 34812"/>
                  <a:gd name="T1" fmla="*/ 481 h 22305"/>
                  <a:gd name="T2" fmla="*/ 381 w 34812"/>
                  <a:gd name="T3" fmla="*/ 2379 h 22305"/>
                  <a:gd name="T4" fmla="*/ 145 w 34812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T0" fmla="*/ 0 w 34812"/>
                  <a:gd name="T1" fmla="*/ 481 h 22305"/>
                  <a:gd name="T2" fmla="*/ 1004 w 34812"/>
                  <a:gd name="T3" fmla="*/ 2379 h 22305"/>
                  <a:gd name="T4" fmla="*/ 381 w 34812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7239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240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9C76-E8D8-4B07-9021-8C10EC8E7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6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AF45F-5F7B-4214-8DA2-9C35208AB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9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1BB63-C230-44C2-AEE5-1FCB9D655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47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AEC2B-AE5C-4C86-8403-DB0C67F86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17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01625"/>
            <a:ext cx="7772400" cy="579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619CD-6B07-4A4B-89CF-E06D20C11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2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89B9F-4BC9-4DC0-B989-46FCC7239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1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EDA3A-B314-4FFF-9ADD-DA833BD84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2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540AC-0F13-4B42-A6CA-F202D0BED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94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8B69C-5975-40A3-A5D3-2BA9D6970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7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F165E-3189-4AA2-B0C9-38BB09D46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35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F8495-2D49-4B43-A0B8-1672411AA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5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D8252-CCD8-4EF0-8A76-45436FE06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71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66DEB-4A24-4DCD-8827-F38830D16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38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164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162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3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160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1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158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9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15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5" y="2236"/>
                    <a:ext cx="1705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7" y="3141"/>
                    <a:ext cx="910" cy="4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154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5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15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150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07" y="1619"/>
                    <a:ext cx="1680" cy="34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1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1" cy="51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14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7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146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7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52"/>
                    <a:ext cx="755" cy="36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14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21" y="1128"/>
                    <a:ext cx="1249" cy="20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142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3" y="2343"/>
                    <a:ext cx="1726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3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14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797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138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9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5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13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134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4"/>
                    <a:ext cx="154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5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13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29"/>
                    <a:ext cx="755" cy="36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130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1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12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126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7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12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122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3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12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40" y="916"/>
                    <a:ext cx="1043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118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05" y="1022"/>
                    <a:ext cx="1232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9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47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11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6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81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114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70" y="928"/>
                    <a:ext cx="1045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5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11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110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1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10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7" y="3495"/>
                    <a:ext cx="922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106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7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8" y="3624"/>
                    <a:ext cx="84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10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21" y="2675"/>
                    <a:ext cx="1712" cy="30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13" y="3881"/>
                    <a:ext cx="917" cy="47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102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3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10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24"/>
                    <a:ext cx="1649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597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098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44"/>
                    <a:ext cx="1600" cy="2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9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30"/>
                    <a:ext cx="857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09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6" y="2703"/>
                    <a:ext cx="1454" cy="2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14"/>
                    <a:ext cx="78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094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5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72"/>
                    <a:ext cx="767" cy="294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38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T0" fmla="*/ 211 w 21600"/>
                  <a:gd name="T1" fmla="*/ 0 h 21602"/>
                  <a:gd name="T2" fmla="*/ 832 w 21600"/>
                  <a:gd name="T3" fmla="*/ 900 h 21602"/>
                  <a:gd name="T4" fmla="*/ 0 w 21600"/>
                  <a:gd name="T5" fmla="*/ 871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T0" fmla="*/ 0 w 28940"/>
                  <a:gd name="T1" fmla="*/ 54 h 22305"/>
                  <a:gd name="T2" fmla="*/ 485 w 28940"/>
                  <a:gd name="T3" fmla="*/ 933 h 22305"/>
                  <a:gd name="T4" fmla="*/ 123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T0" fmla="*/ 0 w 30473"/>
                  <a:gd name="T1" fmla="*/ 79 h 22305"/>
                  <a:gd name="T2" fmla="*/ 791 w 30473"/>
                  <a:gd name="T3" fmla="*/ 928 h 22305"/>
                  <a:gd name="T4" fmla="*/ 230 w 30473"/>
                  <a:gd name="T5" fmla="*/ 899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T0" fmla="*/ 0 w 34812"/>
                  <a:gd name="T1" fmla="*/ 189 h 22305"/>
                  <a:gd name="T2" fmla="*/ 393 w 34812"/>
                  <a:gd name="T3" fmla="*/ 933 h 22305"/>
                  <a:gd name="T4" fmla="*/ 149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T0" fmla="*/ 0 w 34812"/>
                  <a:gd name="T1" fmla="*/ 189 h 22305"/>
                  <a:gd name="T2" fmla="*/ 558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T0" fmla="*/ 0 w 31881"/>
                  <a:gd name="T1" fmla="*/ 417 h 21600"/>
                  <a:gd name="T2" fmla="*/ 724 w 31881"/>
                  <a:gd name="T3" fmla="*/ 202 h 21600"/>
                  <a:gd name="T4" fmla="*/ 414 w 31881"/>
                  <a:gd name="T5" fmla="*/ 89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T0" fmla="*/ 0 w 31146"/>
                  <a:gd name="T1" fmla="*/ 188 h 21600"/>
                  <a:gd name="T2" fmla="*/ 297 w 31146"/>
                  <a:gd name="T3" fmla="*/ 399 h 21600"/>
                  <a:gd name="T4" fmla="*/ 126 w 31146"/>
                  <a:gd name="T5" fmla="*/ 90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7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8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9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219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20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21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95DF7D1-8230-43DC-A119-5A0EBE99B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Teachers'%20Domain%20%20Classical%20vs.%20Transgenic%20Breeding.mp4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/imgres?imgurl=rna.chem.rochester.edu\david\wheat.jpg&amp;imgrefurl=http:\\rna.chem.rochester.edu\david\uny.html&amp;h=491&amp;w=750&amp;sz=809&amp;tbnid=D3fWSQPkqF4J:&amp;tbnh=91&amp;tbnw=139&amp;start=1&amp;prev=\images?q=wheat&amp;hl=en&amp;lr=&amp;ie=UTF-8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/imgres?imgurl=www.womanlinks.com\cards\wheat.jpg&amp;imgrefurl=http:\\www.womanlinks.com\thanksgivingcard.shtml&amp;h=200&amp;w=250&amp;sz=16&amp;tbnid=iu2uXSP3Lx0J:&amp;tbnh=84&amp;tbnw=105&amp;start=9&amp;prev=\images?q=wheat&amp;hl=en&amp;lr=&amp;ie=UTF-8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/imgres?imgurl=www.mathcs.duq.edu\~iben\dogs\dogs-sit.jpg&amp;imgrefurl=http:\\www.mathcs.duq.edu\~iben\dogs2.htm&amp;h=375&amp;w=437&amp;sz=36&amp;tbnid=rOxrob9YjxYJ:&amp;tbnh=105&amp;tbnw=122&amp;start=45&amp;prev=\images?q=dogs&amp;start=40&amp;hl=en&amp;lr=&amp;ie=UTF-8&amp;sa=N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/imgres?imgurl=www.sacrs.org.za\ecm21\gallery\wild-dogs-01300050b.jpg&amp;imgrefurl=http:\\www.sacrs.org.za\ecm21\gallery\Gallery7.html&amp;h=703&amp;w=1024&amp;sz=309&amp;tbnid=D7BOv8l7_3kJ:&amp;tbnh=102&amp;tbnw=148&amp;start=8&amp;prev=\images?q=dogs&amp;hl=en&amp;lr=&amp;ie=UTF-8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/imgres?imgurl=www.alltuckedinn.com\images\dogs.jpg&amp;imgrefurl=http:\\www.alltuckedinn.com\photo.htm&amp;h=249&amp;w=238&amp;sz=13&amp;tbnid=vuZ6Z1mBMbIJ:&amp;tbnh=105&amp;tbnw=101&amp;start=3&amp;prev=\images?q=dogs&amp;hl=en&amp;lr=&amp;ie=UTF-8" TargetMode="External"/><Relationship Id="rId5" Type="http://schemas.openxmlformats.org/officeDocument/2006/relationships/image" Target="../media/image8.jpeg"/><Relationship Id="rId4" Type="http://schemas.openxmlformats.org/officeDocument/2006/relationships/hyperlink" Target="/imgres?imgurl=mailer.fsu.edu\~crimdo\images\dogs-1.jpg&amp;imgrefurl=http:\\mailer.fsu.edu\~crimdo\images\&amp;h=390&amp;w=569&amp;sz=39&amp;tbnid=dsWaIZvjuyAJ:&amp;tbnh=89&amp;tbnw=129&amp;start=7&amp;prev=\images?q=dogs&amp;hl=en&amp;lr=&amp;ie=UTF-8" TargetMode="Externa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1.jpeg"/><Relationship Id="rId7" Type="http://schemas.openxmlformats.org/officeDocument/2006/relationships/hyperlink" Target="/imgres?imgurl=www.alltuckedinn.com\images\dogs.jpg&amp;imgrefurl=http:\\www.alltuckedinn.com\photo.htm&amp;h=249&amp;w=238&amp;sz=13&amp;tbnid=vuZ6Z1mBMbIJ:&amp;tbnh=105&amp;tbnw=101&amp;start=3&amp;prev=\images?q=dogs&amp;hl=en&amp;lr=&amp;ie=UTF-8" TargetMode="External"/><Relationship Id="rId2" Type="http://schemas.openxmlformats.org/officeDocument/2006/relationships/hyperlink" Target="/imgres?imgurl=sunsite.tus.ac.jp\multimed\pics\animals\wolves-09.gif&amp;imgrefurl=http:\\sunsite.tus.ac.jp\multimed\pics\animals\&amp;h=600&amp;w=800&amp;sz=280&amp;tbnid=0UlTC3JKNzIJ:&amp;tbnh=106&amp;tbnw=141&amp;start=2&amp;prev=\images?q=wolves&amp;hl=en&amp;lr=&amp;ie=UTF-8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hyperlink" Target="/imgres?imgurl=mailer.fsu.edu\~crimdo\images\dogs-1.jpg&amp;imgrefurl=http:\\mailer.fsu.edu\~crimdo\images\&amp;h=390&amp;w=569&amp;sz=39&amp;tbnid=dsWaIZvjuyAJ:&amp;tbnh=89&amp;tbnw=129&amp;start=7&amp;prev=\images?q=dogs&amp;hl=en&amp;lr=&amp;ie=UTF-8" TargetMode="External"/><Relationship Id="rId10" Type="http://schemas.openxmlformats.org/officeDocument/2006/relationships/image" Target="../media/image10.jpeg"/><Relationship Id="rId4" Type="http://schemas.openxmlformats.org/officeDocument/2006/relationships/image" Target="http://images.google.co.uk/images?q=tbn:0UlTC3JKNzIJ:sunsite.tus.ac.jp/multimed/pics/animals/wolves-09.gif" TargetMode="External"/><Relationship Id="rId9" Type="http://schemas.openxmlformats.org/officeDocument/2006/relationships/hyperlink" Target="/imgres?imgurl=www.mathcs.duq.edu\~iben\dogs\dogs-sit.jpg&amp;imgrefurl=http:\\www.mathcs.duq.edu\~iben\dogs2.htm&amp;h=375&amp;w=437&amp;sz=36&amp;tbnid=rOxrob9YjxYJ:&amp;tbnh=105&amp;tbnw=122&amp;start=45&amp;prev=\images?q=dogs&amp;start=40&amp;hl=en&amp;lr=&amp;ie=UTF-8&amp;sa=N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../imgres?imgurl=mailer.fsu.edu/~crimdo/images/dogs-1.jpg&amp;imgrefurl=http:/mailer.fsu.edu/~crimdo/images/&amp;h=390&amp;w=569&amp;sz=39&amp;tbnid=dsWaIZvjuyAJ:&amp;tbnh=89&amp;tbnw=129&amp;start=7&amp;prev=/images?q=dogs&amp;hl=en&amp;lr=&amp;ie=UTF-8" TargetMode="External"/><Relationship Id="rId7" Type="http://schemas.openxmlformats.org/officeDocument/2006/relationships/hyperlink" Target="../imgres?imgurl=www.alltuckedinn.com/images/dogs.jpg&amp;imgrefurl=http:/www.alltuckedinn.com/photo.htm&amp;h=249&amp;w=238&amp;sz=13&amp;tbnid=vuZ6Z1mBMbIJ:&amp;tbnh=105&amp;tbnw=101&amp;start=3&amp;prev=/images?q=dogs&amp;hl=en&amp;lr=&amp;ie=UTF-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../imgres?imgurl=www.mathcs.duq.edu/~iben/dogs/dogs-sit.jpg&amp;imgrefurl=http:/www.mathcs.duq.edu/~iben/dogs2.htm&amp;h=375&amp;w=437&amp;sz=36&amp;tbnid=rOxrob9YjxYJ:&amp;tbnh=105&amp;tbnw=122&amp;start=45&amp;prev=/images?q=dogs&amp;start=40&amp;hl=en&amp;lr=&amp;ie=UTF-8&amp;sa=N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19050"/>
            <a:ext cx="9144000" cy="1276350"/>
          </a:xfrm>
        </p:spPr>
        <p:txBody>
          <a:bodyPr/>
          <a:lstStyle/>
          <a:p>
            <a:pPr algn="l"/>
            <a:r>
              <a:rPr lang="en-US" sz="2800" dirty="0" smtClean="0">
                <a:hlinkClick r:id="rId2" action="ppaction://hlinkfile"/>
              </a:rPr>
              <a:t>Start-up for Monday, January 7, 2013</a:t>
            </a:r>
            <a:br>
              <a:rPr lang="en-US" sz="2800" dirty="0" smtClean="0">
                <a:hlinkClick r:id="rId2" action="ppaction://hlinkfile"/>
              </a:rPr>
            </a:br>
            <a:r>
              <a:rPr lang="en-US" sz="2800" dirty="0" smtClean="0">
                <a:hlinkClick r:id="rId2" action="ppaction://hlinkfile"/>
              </a:rPr>
              <a:t>Watch the following short video titled "Classical versus transgenic Breeding". </a:t>
            </a:r>
          </a:p>
        </p:txBody>
      </p:sp>
      <p:sp>
        <p:nvSpPr>
          <p:cNvPr id="3075" name="Content Placeholder 5"/>
          <p:cNvSpPr>
            <a:spLocks noGrp="1"/>
          </p:cNvSpPr>
          <p:nvPr>
            <p:ph sz="half" idx="1"/>
          </p:nvPr>
        </p:nvSpPr>
        <p:spPr>
          <a:xfrm>
            <a:off x="0" y="1371600"/>
            <a:ext cx="7740352" cy="4754563"/>
          </a:xfrm>
        </p:spPr>
        <p:txBody>
          <a:bodyPr/>
          <a:lstStyle/>
          <a:p>
            <a:r>
              <a:rPr lang="en-US" dirty="0" smtClean="0"/>
              <a:t>In your Start-up section, complete a quick-write addressing the following questions:</a:t>
            </a:r>
          </a:p>
          <a:p>
            <a:r>
              <a:rPr lang="en-US" dirty="0" smtClean="0"/>
              <a:t>What is classical versus transgenic breeding?</a:t>
            </a:r>
          </a:p>
          <a:p>
            <a:r>
              <a:rPr lang="en-US" dirty="0" smtClean="0"/>
              <a:t>How do you feel about genetically modifying organisms?</a:t>
            </a:r>
          </a:p>
          <a:p>
            <a:r>
              <a:rPr lang="en-US" dirty="0" smtClean="0"/>
              <a:t>Why do you feel this way?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Use the ABC format to complete a quick-write now.</a:t>
            </a:r>
          </a:p>
        </p:txBody>
      </p:sp>
    </p:spTree>
    <p:extLst>
      <p:ext uri="{BB962C8B-B14F-4D97-AF65-F5344CB8AC3E}">
        <p14:creationId xmlns:p14="http://schemas.microsoft.com/office/powerpoint/2010/main" val="653928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0" y="1000125"/>
            <a:ext cx="9144000" cy="17399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en-GB" sz="3600" b="1">
                <a:solidFill>
                  <a:schemeClr val="bg1"/>
                </a:solidFill>
                <a:latin typeface="Comic Sans MS" pitchFamily="66" charset="0"/>
              </a:rPr>
              <a:t>This </a:t>
            </a:r>
            <a:r>
              <a:rPr lang="en-GB" sz="3600" b="1" u="sng">
                <a:solidFill>
                  <a:schemeClr val="bg1"/>
                </a:solidFill>
                <a:latin typeface="Comic Sans MS" pitchFamily="66" charset="0"/>
              </a:rPr>
              <a:t>artificial selection</a:t>
            </a:r>
            <a:r>
              <a:rPr lang="en-GB" sz="3600" b="1">
                <a:solidFill>
                  <a:schemeClr val="bg1"/>
                </a:solidFill>
                <a:latin typeface="Comic Sans MS" pitchFamily="66" charset="0"/>
              </a:rPr>
              <a:t> of </a:t>
            </a:r>
          </a:p>
          <a:p>
            <a:pPr algn="ctr" eaLnBrk="1" hangingPunct="1"/>
            <a:r>
              <a:rPr lang="en-GB" sz="3600" b="1">
                <a:solidFill>
                  <a:schemeClr val="bg1"/>
                </a:solidFill>
                <a:latin typeface="Comic Sans MS" pitchFamily="66" charset="0"/>
              </a:rPr>
              <a:t>characteristics happens in plants as well..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0" y="2714625"/>
            <a:ext cx="9144000" cy="11906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en-GB" sz="3600" b="1">
                <a:solidFill>
                  <a:schemeClr val="bg1"/>
                </a:solidFill>
                <a:latin typeface="Comic Sans MS" pitchFamily="66" charset="0"/>
              </a:rPr>
              <a:t>In the wild there are various species of corn plant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3471863" y="46005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13317" name="Picture 15" descr="wheat">
            <a:hlinkClick r:id="rId2" action="ppaction://hlinkfile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3929063"/>
            <a:ext cx="4065587" cy="2662237"/>
          </a:xfrm>
        </p:spPr>
      </p:pic>
      <p:sp>
        <p:nvSpPr>
          <p:cNvPr id="7" name="Rectangle 6"/>
          <p:cNvSpPr/>
          <p:nvPr/>
        </p:nvSpPr>
        <p:spPr>
          <a:xfrm>
            <a:off x="0" y="0"/>
            <a:ext cx="835818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dirty="0"/>
              <a:t>B.  Identify at least three purposes of selective breeding.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14313" y="714375"/>
            <a:ext cx="5376862" cy="641350"/>
          </a:xfrm>
          <a:prstGeom prst="rect">
            <a:avLst/>
          </a:prstGeom>
          <a:solidFill>
            <a:srgbClr val="B0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GB" sz="3600">
                <a:solidFill>
                  <a:schemeClr val="bg1"/>
                </a:solidFill>
                <a:latin typeface="Comic Sans MS" pitchFamily="66" charset="0"/>
              </a:rPr>
              <a:t>Good point: Strong stem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14563" y="2214563"/>
            <a:ext cx="6769100" cy="641350"/>
          </a:xfrm>
          <a:prstGeom prst="rect">
            <a:avLst/>
          </a:prstGeom>
          <a:solidFill>
            <a:srgbClr val="F7AF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GB" sz="3600">
                <a:solidFill>
                  <a:schemeClr val="bg1"/>
                </a:solidFill>
                <a:latin typeface="Comic Sans MS" pitchFamily="66" charset="0"/>
              </a:rPr>
              <a:t>Bad point: Small head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50825" y="3860800"/>
            <a:ext cx="7343775" cy="641350"/>
          </a:xfrm>
          <a:prstGeom prst="rect">
            <a:avLst/>
          </a:prstGeom>
          <a:solidFill>
            <a:srgbClr val="B0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GB" sz="3600">
                <a:solidFill>
                  <a:schemeClr val="bg1"/>
                </a:solidFill>
                <a:latin typeface="Comic Sans MS" pitchFamily="66" charset="0"/>
              </a:rPr>
              <a:t>Good point: Huge head of grain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159000" y="5445125"/>
            <a:ext cx="6985000" cy="641350"/>
          </a:xfrm>
          <a:prstGeom prst="rect">
            <a:avLst/>
          </a:prstGeom>
          <a:solidFill>
            <a:srgbClr val="F7AF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GB" sz="3600">
                <a:solidFill>
                  <a:schemeClr val="bg1"/>
                </a:solidFill>
                <a:latin typeface="Comic Sans MS" pitchFamily="66" charset="0"/>
              </a:rPr>
              <a:t>Bad point:  Drought sensitive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5500688" y="928688"/>
            <a:ext cx="523875" cy="8239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en-GB" sz="4800">
                <a:latin typeface="Comic Sans MS" pitchFamily="66" charset="0"/>
              </a:rPr>
              <a:t>1</a:t>
            </a: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1714500" y="2428875"/>
            <a:ext cx="523875" cy="8239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en-GB" sz="4800">
                <a:latin typeface="Comic Sans MS" pitchFamily="66" charset="0"/>
              </a:rPr>
              <a:t>2</a:t>
            </a:r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7596188" y="3933825"/>
            <a:ext cx="523875" cy="8239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en-GB" sz="4800">
                <a:latin typeface="Comic Sans MS" pitchFamily="66" charset="0"/>
              </a:rPr>
              <a:t>3</a:t>
            </a:r>
          </a:p>
        </p:txBody>
      </p:sp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1692275" y="5589588"/>
            <a:ext cx="523875" cy="8239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en-GB" sz="4800">
                <a:latin typeface="Comic Sans MS" pitchFamily="66" charset="0"/>
              </a:rPr>
              <a:t>4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14313" y="1357313"/>
            <a:ext cx="5329237" cy="641350"/>
          </a:xfrm>
          <a:prstGeom prst="rect">
            <a:avLst/>
          </a:prstGeom>
          <a:solidFill>
            <a:srgbClr val="F7AF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GB" sz="3600">
                <a:solidFill>
                  <a:schemeClr val="bg1"/>
                </a:solidFill>
                <a:latin typeface="Comic Sans MS" pitchFamily="66" charset="0"/>
              </a:rPr>
              <a:t>Bad point: Small root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2214563" y="2857500"/>
            <a:ext cx="6769100" cy="641350"/>
          </a:xfrm>
          <a:prstGeom prst="rect">
            <a:avLst/>
          </a:prstGeom>
          <a:solidFill>
            <a:srgbClr val="B0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GB" sz="3600">
                <a:solidFill>
                  <a:schemeClr val="bg1"/>
                </a:solidFill>
                <a:latin typeface="Comic Sans MS" pitchFamily="66" charset="0"/>
              </a:rPr>
              <a:t>Good point: strong roots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250825" y="4437063"/>
            <a:ext cx="7345363" cy="641350"/>
          </a:xfrm>
          <a:prstGeom prst="rect">
            <a:avLst/>
          </a:prstGeom>
          <a:solidFill>
            <a:srgbClr val="F7AF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sz="3600">
                <a:solidFill>
                  <a:schemeClr val="bg1"/>
                </a:solidFill>
                <a:latin typeface="Comic Sans MS" pitchFamily="66" charset="0"/>
              </a:rPr>
              <a:t>Bad point: Small plant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2159000" y="6021388"/>
            <a:ext cx="6985000" cy="641350"/>
          </a:xfrm>
          <a:prstGeom prst="rect">
            <a:avLst/>
          </a:prstGeom>
          <a:solidFill>
            <a:srgbClr val="B0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GB" sz="3600">
                <a:solidFill>
                  <a:schemeClr val="bg1"/>
                </a:solidFill>
                <a:latin typeface="Comic Sans MS" pitchFamily="66" charset="0"/>
              </a:rPr>
              <a:t>Good point: Disease resistant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35818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dirty="0"/>
              <a:t>B.  Identify at least three purposes of selective breeding.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6" grpId="1" animBg="1"/>
      <p:bldP spid="18437" grpId="0" animBg="1"/>
      <p:bldP spid="18438" grpId="0" animBg="1"/>
      <p:bldP spid="18438" grpId="1" animBg="1"/>
      <p:bldP spid="18439" grpId="0" animBg="1"/>
      <p:bldP spid="18444" grpId="0" animBg="1"/>
      <p:bldP spid="18445" grpId="0" animBg="1"/>
      <p:bldP spid="18445" grpId="1" animBg="1"/>
      <p:bldP spid="18446" grpId="0" animBg="1"/>
      <p:bldP spid="18447" grpId="0" animBg="1"/>
      <p:bldP spid="1844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0" y="714375"/>
            <a:ext cx="6985000" cy="584200"/>
          </a:xfrm>
          <a:prstGeom prst="rect">
            <a:avLst/>
          </a:prstGeom>
          <a:solidFill>
            <a:srgbClr val="B0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GB" sz="3200">
                <a:solidFill>
                  <a:schemeClr val="bg1"/>
                </a:solidFill>
                <a:latin typeface="Comic Sans MS" pitchFamily="66" charset="0"/>
              </a:rPr>
              <a:t>Good point: Strong stem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0" y="1857375"/>
            <a:ext cx="6985000" cy="584200"/>
          </a:xfrm>
          <a:prstGeom prst="rect">
            <a:avLst/>
          </a:prstGeom>
          <a:solidFill>
            <a:srgbClr val="B0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GB" sz="3200">
                <a:solidFill>
                  <a:schemeClr val="bg1"/>
                </a:solidFill>
                <a:latin typeface="Comic Sans MS" pitchFamily="66" charset="0"/>
              </a:rPr>
              <a:t>Good point: Huge head of grain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042988" y="3068638"/>
            <a:ext cx="3128962" cy="641350"/>
          </a:xfrm>
          <a:prstGeom prst="rect">
            <a:avLst/>
          </a:prstGeom>
          <a:solidFill>
            <a:srgbClr val="F7AF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GB" sz="3600">
                <a:solidFill>
                  <a:schemeClr val="bg2"/>
                </a:solidFill>
                <a:latin typeface="Comic Sans MS" pitchFamily="66" charset="0"/>
              </a:rPr>
              <a:t> Super CORN!</a:t>
            </a:r>
          </a:p>
        </p:txBody>
      </p:sp>
      <p:pic>
        <p:nvPicPr>
          <p:cNvPr id="15365" name="Picture 9" descr="wheat">
            <a:hlinkClick r:id="rId2" action="ppaction://hlinkfile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3068638"/>
            <a:ext cx="4176713" cy="3168650"/>
          </a:xfrm>
        </p:spPr>
      </p:pic>
      <p:sp>
        <p:nvSpPr>
          <p:cNvPr id="15366" name="Text Box 11"/>
          <p:cNvSpPr txBox="1">
            <a:spLocks noChangeArrowheads="1"/>
          </p:cNvSpPr>
          <p:nvPr/>
        </p:nvSpPr>
        <p:spPr bwMode="auto">
          <a:xfrm>
            <a:off x="0" y="2428875"/>
            <a:ext cx="6985000" cy="584200"/>
          </a:xfrm>
          <a:prstGeom prst="rect">
            <a:avLst/>
          </a:prstGeom>
          <a:solidFill>
            <a:srgbClr val="B0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GB" sz="3200">
                <a:solidFill>
                  <a:schemeClr val="bg1"/>
                </a:solidFill>
                <a:latin typeface="Comic Sans MS" pitchFamily="66" charset="0"/>
              </a:rPr>
              <a:t>Good point: Strong roots</a:t>
            </a:r>
          </a:p>
        </p:txBody>
      </p:sp>
      <p:sp>
        <p:nvSpPr>
          <p:cNvPr id="15367" name="Text Box 12"/>
          <p:cNvSpPr txBox="1">
            <a:spLocks noChangeArrowheads="1"/>
          </p:cNvSpPr>
          <p:nvPr/>
        </p:nvSpPr>
        <p:spPr bwMode="auto">
          <a:xfrm>
            <a:off x="0" y="1285875"/>
            <a:ext cx="6985000" cy="584200"/>
          </a:xfrm>
          <a:prstGeom prst="rect">
            <a:avLst/>
          </a:prstGeom>
          <a:solidFill>
            <a:srgbClr val="B0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GB" sz="3200">
                <a:solidFill>
                  <a:schemeClr val="bg1"/>
                </a:solidFill>
                <a:latin typeface="Comic Sans MS" pitchFamily="66" charset="0"/>
              </a:rPr>
              <a:t>Good point: Disease resistant</a:t>
            </a:r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214313" y="4000500"/>
            <a:ext cx="3786187" cy="22463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sz="2800" b="1">
                <a:solidFill>
                  <a:schemeClr val="bg1"/>
                </a:solidFill>
                <a:latin typeface="Comic Sans MS" pitchFamily="66" charset="0"/>
              </a:rPr>
              <a:t>Longer shelf life</a:t>
            </a:r>
          </a:p>
          <a:p>
            <a:pPr eaLnBrk="1" hangingPunct="1"/>
            <a:r>
              <a:rPr lang="en-GB" sz="2800" b="1">
                <a:solidFill>
                  <a:schemeClr val="bg1"/>
                </a:solidFill>
                <a:latin typeface="Comic Sans MS" pitchFamily="66" charset="0"/>
              </a:rPr>
              <a:t>Disease resistance</a:t>
            </a:r>
          </a:p>
          <a:p>
            <a:pPr eaLnBrk="1" hangingPunct="1"/>
            <a:r>
              <a:rPr lang="en-GB" sz="2800" b="1">
                <a:solidFill>
                  <a:schemeClr val="bg1"/>
                </a:solidFill>
                <a:latin typeface="Comic Sans MS" pitchFamily="66" charset="0"/>
              </a:rPr>
              <a:t>More Food</a:t>
            </a:r>
          </a:p>
          <a:p>
            <a:pPr eaLnBrk="1" hangingPunct="1"/>
            <a:r>
              <a:rPr lang="en-GB" sz="2800" b="1">
                <a:solidFill>
                  <a:schemeClr val="bg1"/>
                </a:solidFill>
                <a:latin typeface="Comic Sans MS" pitchFamily="66" charset="0"/>
              </a:rPr>
              <a:t>Heat, wind and drought tolerance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835818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dirty="0"/>
              <a:t>B.  Identify at least three purposes of selective breeding.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4" descr="GB%20Pro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4"/>
          <a:stretch>
            <a:fillRect/>
          </a:stretch>
        </p:blipFill>
        <p:spPr>
          <a:xfrm>
            <a:off x="0" y="571500"/>
            <a:ext cx="8137525" cy="5954713"/>
          </a:xfrm>
          <a:noFill/>
        </p:spPr>
      </p:pic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0" y="5667375"/>
            <a:ext cx="9144000" cy="11906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GB" sz="3600">
                <a:solidFill>
                  <a:schemeClr val="bg1"/>
                </a:solidFill>
                <a:latin typeface="Comic Sans MS" pitchFamily="66" charset="0"/>
              </a:rPr>
              <a:t>Look what has happened to the varieties</a:t>
            </a:r>
          </a:p>
          <a:p>
            <a:pPr eaLnBrk="1" hangingPunct="1"/>
            <a:r>
              <a:rPr lang="en-GB" sz="3600">
                <a:solidFill>
                  <a:schemeClr val="bg1"/>
                </a:solidFill>
                <a:latin typeface="Comic Sans MS" pitchFamily="66" charset="0"/>
              </a:rPr>
              <a:t> of the corn over last few hundred years.</a:t>
            </a:r>
          </a:p>
        </p:txBody>
      </p:sp>
      <p:sp>
        <p:nvSpPr>
          <p:cNvPr id="16388" name="Text Box 17"/>
          <p:cNvSpPr txBox="1">
            <a:spLocks noChangeArrowheads="1"/>
          </p:cNvSpPr>
          <p:nvPr/>
        </p:nvSpPr>
        <p:spPr bwMode="auto">
          <a:xfrm>
            <a:off x="8367713" y="4149725"/>
            <a:ext cx="4524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6389" name="Oval 19"/>
          <p:cNvSpPr>
            <a:spLocks noChangeArrowheads="1"/>
          </p:cNvSpPr>
          <p:nvPr/>
        </p:nvSpPr>
        <p:spPr bwMode="auto">
          <a:xfrm>
            <a:off x="8229600" y="4292600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Oval 20"/>
          <p:cNvSpPr>
            <a:spLocks noChangeArrowheads="1"/>
          </p:cNvSpPr>
          <p:nvPr/>
        </p:nvSpPr>
        <p:spPr bwMode="auto">
          <a:xfrm>
            <a:off x="8229600" y="1916113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835818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dirty="0"/>
              <a:t>B.  Identify at least three purposes of selective breeding.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artificialselec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06463"/>
            <a:ext cx="6858000" cy="5407025"/>
          </a:xfrm>
          <a:noFill/>
        </p:spPr>
      </p:pic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0" y="5805488"/>
            <a:ext cx="9144000" cy="9461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en-GB" sz="2800" b="1">
                <a:solidFill>
                  <a:schemeClr val="bg1"/>
                </a:solidFill>
                <a:latin typeface="Comic Sans MS" pitchFamily="66" charset="0"/>
              </a:rPr>
              <a:t>Look at the variety of plants that have been artificially selected from mustard!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35818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dirty="0"/>
              <a:t>B.  Identify at least three purposes of selective breeding.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5541963" cy="1462088"/>
          </a:xfrm>
        </p:spPr>
        <p:txBody>
          <a:bodyPr/>
          <a:lstStyle/>
          <a:p>
            <a:pPr eaLnBrk="1" hangingPunct="1"/>
            <a:r>
              <a:rPr lang="en-US" sz="2800" smtClean="0"/>
              <a:t>How do scientists increase variation? 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08275"/>
            <a:ext cx="49149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2133600"/>
            <a:ext cx="42957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4722812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WordArt 7"/>
          <p:cNvSpPr>
            <a:spLocks noChangeArrowheads="1" noChangeShapeType="1" noTextEdit="1"/>
          </p:cNvSpPr>
          <p:nvPr/>
        </p:nvSpPr>
        <p:spPr bwMode="auto">
          <a:xfrm>
            <a:off x="107504" y="4509120"/>
            <a:ext cx="8713787" cy="2251670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Mutations through chemicals or radiation</a:t>
            </a:r>
          </a:p>
        </p:txBody>
      </p:sp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0" r="25247" b="10573"/>
          <a:stretch>
            <a:fillRect/>
          </a:stretch>
        </p:blipFill>
        <p:spPr bwMode="auto">
          <a:xfrm>
            <a:off x="7192499" y="273640"/>
            <a:ext cx="194627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5" name="WordArt 9"/>
          <p:cNvSpPr>
            <a:spLocks noChangeArrowheads="1" noChangeShapeType="1" noTextEdit="1"/>
          </p:cNvSpPr>
          <p:nvPr/>
        </p:nvSpPr>
        <p:spPr bwMode="auto">
          <a:xfrm>
            <a:off x="1908175" y="3068638"/>
            <a:ext cx="53530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What is ultimately changed?</a:t>
            </a:r>
          </a:p>
        </p:txBody>
      </p:sp>
      <p:pic>
        <p:nvPicPr>
          <p:cNvPr id="5018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0" r="10149" b="6017"/>
          <a:stretch>
            <a:fillRect/>
          </a:stretch>
        </p:blipFill>
        <p:spPr bwMode="auto">
          <a:xfrm>
            <a:off x="1116013" y="1484313"/>
            <a:ext cx="4464050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36512" y="44624"/>
            <a:ext cx="763284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dirty="0"/>
              <a:t>C.  Identify two ways that genetic variation is increased.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83" grpId="0" animBg="1"/>
      <p:bldP spid="501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wheat_breedi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64" y="3496724"/>
            <a:ext cx="3821876" cy="3088252"/>
          </a:xfrm>
          <a:noFill/>
        </p:spPr>
      </p:pic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-1452" y="3573016"/>
            <a:ext cx="4929188" cy="17541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GB" sz="3600" b="1" dirty="0">
                <a:solidFill>
                  <a:schemeClr val="bg1"/>
                </a:solidFill>
                <a:latin typeface="Comic Sans MS" pitchFamily="66" charset="0"/>
              </a:rPr>
              <a:t>Growing lots of different varieties of wheat…………</a:t>
            </a:r>
            <a:endParaRPr lang="en-GB" sz="3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55736" y="5445224"/>
            <a:ext cx="4214812" cy="12001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GB" sz="3600" b="1" dirty="0">
                <a:solidFill>
                  <a:schemeClr val="bg1"/>
                </a:solidFill>
                <a:latin typeface="Comic Sans MS" pitchFamily="66" charset="0"/>
              </a:rPr>
              <a:t>……looking for new characteristics.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5496" y="548680"/>
            <a:ext cx="9144000" cy="286232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GB" sz="3600" b="1" dirty="0">
                <a:solidFill>
                  <a:schemeClr val="bg1"/>
                </a:solidFill>
                <a:latin typeface="Comic Sans MS" pitchFamily="66" charset="0"/>
              </a:rPr>
              <a:t>Polyploidy = </a:t>
            </a:r>
            <a:endParaRPr lang="en-GB" sz="3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/>
            <a:r>
              <a:rPr lang="en-GB" sz="3600" b="1" dirty="0" smtClean="0">
                <a:solidFill>
                  <a:schemeClr val="bg1"/>
                </a:solidFill>
                <a:latin typeface="Comic Sans MS" pitchFamily="66" charset="0"/>
              </a:rPr>
              <a:t>many </a:t>
            </a:r>
            <a:r>
              <a:rPr lang="en-GB" sz="3600" b="1" dirty="0">
                <a:solidFill>
                  <a:schemeClr val="bg1"/>
                </a:solidFill>
                <a:latin typeface="Comic Sans MS" pitchFamily="66" charset="0"/>
              </a:rPr>
              <a:t>sets of chromosomes</a:t>
            </a:r>
          </a:p>
          <a:p>
            <a:pPr eaLnBrk="1" hangingPunct="1"/>
            <a:r>
              <a:rPr lang="en-GB" sz="3600" b="1" dirty="0">
                <a:solidFill>
                  <a:schemeClr val="bg1"/>
                </a:solidFill>
                <a:latin typeface="Comic Sans MS" pitchFamily="66" charset="0"/>
              </a:rPr>
              <a:t>Induced in plants, not </a:t>
            </a:r>
            <a:r>
              <a:rPr lang="en-GB" sz="3600" b="1" dirty="0" smtClean="0">
                <a:solidFill>
                  <a:schemeClr val="bg1"/>
                </a:solidFill>
                <a:latin typeface="Comic Sans MS" pitchFamily="66" charset="0"/>
              </a:rPr>
              <a:t>animals</a:t>
            </a:r>
          </a:p>
          <a:p>
            <a:pPr eaLnBrk="1" hangingPunct="1"/>
            <a:r>
              <a:rPr lang="en-GB" sz="3600" b="1" dirty="0" smtClean="0">
                <a:solidFill>
                  <a:schemeClr val="bg1"/>
                </a:solidFill>
                <a:latin typeface="Comic Sans MS" pitchFamily="66" charset="0"/>
              </a:rPr>
              <a:t>Increases production</a:t>
            </a:r>
          </a:p>
          <a:p>
            <a:pPr eaLnBrk="1" hangingPunct="1"/>
            <a:endParaRPr lang="en-GB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6512" y="44624"/>
            <a:ext cx="763284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dirty="0"/>
              <a:t>C.  Identify two ways that genetic variation is increased.</a:t>
            </a:r>
          </a:p>
        </p:txBody>
      </p:sp>
      <p:pic>
        <p:nvPicPr>
          <p:cNvPr id="3074" name="Picture 2" descr="http://upload.wikimedia.org/wikipedia/commons/thumb/a/aa/Haploid,_diploid_,triploid_and_tetraploid.svg/220px-Haploid,_diploid_,triploid_and_tetraploid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491" y="642939"/>
            <a:ext cx="2455540" cy="276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29704" grpId="0" animBg="1"/>
      <p:bldP spid="6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chemeClr val="bg1"/>
                </a:solidFill>
                <a:latin typeface="Comic Sans MS" pitchFamily="66" charset="0"/>
              </a:rPr>
              <a:t>Things I must know about artificial selection/selective breeding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0" y="2214563"/>
            <a:ext cx="90439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3200">
                <a:latin typeface="Comic Sans MS" pitchFamily="66" charset="0"/>
              </a:rPr>
              <a:t>A.S. is the gradual improvement of organisms </a:t>
            </a:r>
          </a:p>
          <a:p>
            <a:pPr eaLnBrk="1" hangingPunct="1"/>
            <a:r>
              <a:rPr lang="en-GB" sz="3200">
                <a:latin typeface="Comic Sans MS" pitchFamily="66" charset="0"/>
              </a:rPr>
              <a:t>characteristics – for humans benefit.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286125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GB" sz="3200">
                <a:latin typeface="Comic Sans MS" pitchFamily="66" charset="0"/>
              </a:rPr>
              <a:t>A.S. takes hundreds of years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392906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GB" sz="3200">
                <a:latin typeface="Comic Sans MS" pitchFamily="66" charset="0"/>
              </a:rPr>
              <a:t>We have A.S. lots of animals and plants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4572000"/>
            <a:ext cx="9144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GB" sz="3200">
                <a:latin typeface="Comic Sans MS" pitchFamily="66" charset="0"/>
              </a:rPr>
              <a:t>A.S. animals &amp; plants produce higher yields:</a:t>
            </a:r>
          </a:p>
          <a:p>
            <a:pPr eaLnBrk="1" hangingPunct="1"/>
            <a:r>
              <a:rPr lang="en-GB" sz="3200">
                <a:latin typeface="Comic Sans MS" pitchFamily="66" charset="0"/>
              </a:rPr>
              <a:t>			1.  more milk</a:t>
            </a:r>
          </a:p>
          <a:p>
            <a:pPr eaLnBrk="1" hangingPunct="1"/>
            <a:r>
              <a:rPr lang="en-GB" sz="3200">
                <a:latin typeface="Comic Sans MS" pitchFamily="66" charset="0"/>
              </a:rPr>
              <a:t>			2. more meat</a:t>
            </a:r>
          </a:p>
          <a:p>
            <a:pPr eaLnBrk="1" hangingPunct="1"/>
            <a:r>
              <a:rPr lang="en-GB" sz="3200">
                <a:latin typeface="Comic Sans MS" pitchFamily="66" charset="0"/>
              </a:rPr>
              <a:t>			3. more fruit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0" grpId="0"/>
      <p:bldP spid="31751" grpId="0"/>
      <p:bldP spid="317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792" y="7381"/>
            <a:ext cx="749853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dirty="0" smtClean="0"/>
              <a:t>D.  </a:t>
            </a:r>
            <a:r>
              <a:rPr lang="en-US" dirty="0"/>
              <a:t>Define genetic engineering and transgenic organisms.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5496" y="548680"/>
            <a:ext cx="9144000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GB" sz="3600" b="1" dirty="0" smtClean="0">
                <a:solidFill>
                  <a:schemeClr val="bg1"/>
                </a:solidFill>
                <a:latin typeface="Comic Sans MS" pitchFamily="66" charset="0"/>
              </a:rPr>
              <a:t>What do engineers do to buildings?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792" y="1484784"/>
            <a:ext cx="9144000" cy="1200329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GB" sz="3600" b="1" dirty="0" smtClean="0">
                <a:solidFill>
                  <a:schemeClr val="bg1"/>
                </a:solidFill>
                <a:latin typeface="Comic Sans MS" pitchFamily="66" charset="0"/>
              </a:rPr>
              <a:t>Based on this, what do you think genetic engineering is?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24366" y="2924944"/>
            <a:ext cx="5100422" cy="341632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GB" sz="3600" b="1" dirty="0" smtClean="0">
                <a:solidFill>
                  <a:schemeClr val="bg1"/>
                </a:solidFill>
                <a:latin typeface="Comic Sans MS" pitchFamily="66" charset="0"/>
              </a:rPr>
              <a:t>It’s the changing of DNA on purpose</a:t>
            </a:r>
          </a:p>
          <a:p>
            <a:pPr eaLnBrk="1" hangingPunct="1"/>
            <a:r>
              <a:rPr lang="en-GB" sz="3600" b="1" dirty="0" smtClean="0">
                <a:solidFill>
                  <a:schemeClr val="bg1"/>
                </a:solidFill>
                <a:latin typeface="Comic Sans MS" pitchFamily="66" charset="0"/>
              </a:rPr>
              <a:t>Why?</a:t>
            </a:r>
          </a:p>
          <a:p>
            <a:pPr eaLnBrk="1" hangingPunct="1"/>
            <a:r>
              <a:rPr lang="en-GB" sz="3600" b="1" dirty="0" smtClean="0">
                <a:solidFill>
                  <a:schemeClr val="bg1"/>
                </a:solidFill>
                <a:latin typeface="Comic Sans MS" pitchFamily="66" charset="0"/>
              </a:rPr>
              <a:t>Cures</a:t>
            </a:r>
          </a:p>
          <a:p>
            <a:pPr eaLnBrk="1" hangingPunct="1"/>
            <a:r>
              <a:rPr lang="en-GB" sz="3600" b="1" dirty="0" smtClean="0">
                <a:solidFill>
                  <a:schemeClr val="bg1"/>
                </a:solidFill>
                <a:latin typeface="Comic Sans MS" pitchFamily="66" charset="0"/>
              </a:rPr>
              <a:t>Specie Improvement</a:t>
            </a:r>
          </a:p>
          <a:p>
            <a:pPr eaLnBrk="1" hangingPunct="1"/>
            <a:r>
              <a:rPr lang="en-GB" sz="3600" b="1" dirty="0" smtClean="0">
                <a:solidFill>
                  <a:schemeClr val="bg1"/>
                </a:solidFill>
                <a:latin typeface="Comic Sans MS" pitchFamily="66" charset="0"/>
              </a:rPr>
              <a:t>Scientific curiosity</a:t>
            </a:r>
          </a:p>
        </p:txBody>
      </p:sp>
      <p:pic>
        <p:nvPicPr>
          <p:cNvPr id="4104" name="Picture 8" descr="http://agsci.oregonstate.edu/brr/sites/default/files/Girl_h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94" y="2132855"/>
            <a:ext cx="3596407" cy="239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encrypted-tbn3.gstatic.com/images?q=tbn:ANd9GcTocSozkecb9TFAwIZ32oqZbufQJoCrm8hxS9DI-A-ABrEKUEEVn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94" y="4459320"/>
            <a:ext cx="3577509" cy="239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54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792" y="7381"/>
            <a:ext cx="749853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dirty="0" smtClean="0"/>
              <a:t>D.  </a:t>
            </a:r>
            <a:r>
              <a:rPr lang="en-US" dirty="0"/>
              <a:t>Define genetic engineering and transgenic organisms.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0452" y="349013"/>
            <a:ext cx="4248472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GB" sz="2800" b="1" dirty="0" smtClean="0">
                <a:solidFill>
                  <a:schemeClr val="bg1"/>
                </a:solidFill>
                <a:latin typeface="Comic Sans MS" pitchFamily="66" charset="0"/>
              </a:rPr>
              <a:t>What is created?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-19527" y="908941"/>
            <a:ext cx="4951567" cy="2246769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GB" sz="2000" b="1" dirty="0" smtClean="0">
                <a:solidFill>
                  <a:schemeClr val="bg1"/>
                </a:solidFill>
                <a:latin typeface="Comic Sans MS" pitchFamily="66" charset="0"/>
              </a:rPr>
              <a:t>Transgenic organisms.</a:t>
            </a:r>
          </a:p>
          <a:p>
            <a:pPr eaLnBrk="1" hangingPunct="1"/>
            <a:r>
              <a:rPr lang="en-GB" sz="2000" b="1" dirty="0" smtClean="0">
                <a:solidFill>
                  <a:schemeClr val="bg1"/>
                </a:solidFill>
                <a:latin typeface="Comic Sans MS" pitchFamily="66" charset="0"/>
              </a:rPr>
              <a:t>What does the pre-fix trans mean?</a:t>
            </a:r>
          </a:p>
          <a:p>
            <a:pPr eaLnBrk="1" hangingPunct="1"/>
            <a:r>
              <a:rPr lang="en-GB" sz="2000" b="1" dirty="0" smtClean="0">
                <a:solidFill>
                  <a:schemeClr val="bg1"/>
                </a:solidFill>
                <a:latin typeface="Comic Sans MS" pitchFamily="66" charset="0"/>
              </a:rPr>
              <a:t>Trans – across or opposite sides</a:t>
            </a:r>
          </a:p>
          <a:p>
            <a:pPr eaLnBrk="1" hangingPunct="1"/>
            <a:r>
              <a:rPr lang="en-GB" sz="2000" b="1" dirty="0" smtClean="0">
                <a:solidFill>
                  <a:schemeClr val="bg1"/>
                </a:solidFill>
                <a:latin typeface="Comic Sans MS" pitchFamily="66" charset="0"/>
              </a:rPr>
              <a:t>Transgenic organisms contain genes from different organisms. “Across” different species.</a:t>
            </a:r>
          </a:p>
          <a:p>
            <a:pPr eaLnBrk="1" hangingPunct="1"/>
            <a:r>
              <a:rPr lang="en-GB" sz="2000" b="1" dirty="0" smtClean="0">
                <a:solidFill>
                  <a:schemeClr val="bg1"/>
                </a:solidFill>
                <a:latin typeface="Comic Sans MS" pitchFamily="66" charset="0"/>
              </a:rPr>
              <a:t>Examples: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847668" y="4391943"/>
            <a:ext cx="4022578" cy="2308324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GB" sz="2400" b="1" dirty="0" smtClean="0">
                <a:solidFill>
                  <a:schemeClr val="bg1"/>
                </a:solidFill>
                <a:latin typeface="Comic Sans MS" pitchFamily="66" charset="0"/>
              </a:rPr>
              <a:t>How is it done?</a:t>
            </a:r>
          </a:p>
          <a:p>
            <a:pPr eaLnBrk="1" hangingPunct="1"/>
            <a:r>
              <a:rPr lang="en-GB" sz="2400" b="1" dirty="0" smtClean="0">
                <a:solidFill>
                  <a:schemeClr val="bg1"/>
                </a:solidFill>
                <a:latin typeface="Comic Sans MS" pitchFamily="66" charset="0"/>
              </a:rPr>
              <a:t>Transformation:</a:t>
            </a:r>
          </a:p>
          <a:p>
            <a:pPr eaLnBrk="1" hangingPunct="1"/>
            <a:r>
              <a:rPr lang="en-GB" sz="2400" b="1" dirty="0" smtClean="0">
                <a:solidFill>
                  <a:schemeClr val="bg1"/>
                </a:solidFill>
                <a:latin typeface="Comic Sans MS" pitchFamily="66" charset="0"/>
              </a:rPr>
              <a:t>Inserting genes from a different organism using a plasmid (circular bacteria)</a:t>
            </a:r>
          </a:p>
        </p:txBody>
      </p:sp>
      <p:pic>
        <p:nvPicPr>
          <p:cNvPr id="6146" name="Picture 2" descr="http://www.coolest-gadgets.com/wp-images/greenpi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26" y="2626886"/>
            <a:ext cx="2577774" cy="175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  Tobacco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25" y="980728"/>
            <a:ext cx="2419881" cy="344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t3.gstatic.com/images?q=tbn:ANd9GcQ71Qk-fxjEYZyQF3YI9vXOnVPpNGy37C2kmsjPk0z8MWTq3fDggPvEZBR-9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17087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2" y="529034"/>
            <a:ext cx="4618216" cy="615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0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  <p:bldP spid="8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Start-up for Wednesday, January 9, 2013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11560" y="3429000"/>
            <a:ext cx="77724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sz="3600" dirty="0" smtClean="0"/>
              <a:t>Create as many words as you can at least three letters long off of the following:</a:t>
            </a:r>
          </a:p>
          <a:p>
            <a:endParaRPr lang="en-US" sz="3600" dirty="0"/>
          </a:p>
          <a:p>
            <a:pPr algn="ctr"/>
            <a:r>
              <a:rPr lang="en-US" sz="3600" dirty="0" smtClean="0"/>
              <a:t>GENETIC ENGINEERING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7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462088"/>
          </a:xfrm>
        </p:spPr>
        <p:txBody>
          <a:bodyPr/>
          <a:lstStyle/>
          <a:p>
            <a:pPr eaLnBrk="1" hangingPunct="1"/>
            <a:r>
              <a:rPr lang="en-US" dirty="0" smtClean="0"/>
              <a:t>Exit Ticket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052736"/>
            <a:ext cx="8507412" cy="543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1.  Choosing how organisms mate is called what?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2.  If you breed a </a:t>
            </a:r>
            <a:r>
              <a:rPr lang="en-US" sz="2400" dirty="0" err="1" smtClean="0"/>
              <a:t>holstein</a:t>
            </a:r>
            <a:r>
              <a:rPr lang="en-US" sz="2400" dirty="0" smtClean="0"/>
              <a:t> (black and white) to a jersey cow (brown), what type of selection is this?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3.  How do scientists increase genetic variation?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4.  How are selective breeding and genetic engineering different?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5.  How are selective breeding and genetic engineering the same?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smtClean="0"/>
              <a:t>Show me these completed </a:t>
            </a:r>
            <a:r>
              <a:rPr lang="en-US" sz="2400" dirty="0" smtClean="0"/>
              <a:t>and complete </a:t>
            </a:r>
            <a:r>
              <a:rPr lang="en-US" sz="2400" dirty="0" smtClean="0"/>
              <a:t>your link word.  It is due </a:t>
            </a:r>
            <a:r>
              <a:rPr lang="en-US" sz="2400" dirty="0" smtClean="0"/>
              <a:t>today.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2/5/14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Finish 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Exit </a:t>
            </a:r>
            <a:r>
              <a:rPr lang="en-US" dirty="0"/>
              <a:t>ticket </a:t>
            </a:r>
            <a:r>
              <a:rPr lang="en-US" dirty="0" smtClean="0"/>
              <a:t>(</a:t>
            </a:r>
            <a:r>
              <a:rPr lang="en-US" dirty="0"/>
              <a:t>Turn in </a:t>
            </a:r>
            <a:r>
              <a:rPr lang="en-US" dirty="0" smtClean="0"/>
              <a:t>as </a:t>
            </a:r>
            <a:r>
              <a:rPr lang="en-US" dirty="0"/>
              <a:t>you leave </a:t>
            </a:r>
            <a:r>
              <a:rPr lang="en-US" dirty="0" smtClean="0"/>
              <a:t>today)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Link words (Due Today)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Pg. 321 #1-5 and turn in</a:t>
            </a:r>
          </a:p>
        </p:txBody>
      </p:sp>
    </p:spTree>
    <p:extLst>
      <p:ext uri="{BB962C8B-B14F-4D97-AF65-F5344CB8AC3E}">
        <p14:creationId xmlns:p14="http://schemas.microsoft.com/office/powerpoint/2010/main" val="237987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Biology – Chapter 13 Section 1, Page 319-321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916832"/>
            <a:ext cx="8605837" cy="49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</a:rPr>
              <a:t>Objectives:  Students will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</a:rPr>
              <a:t>A.  Define selective breeding and compare the two types.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</a:rPr>
              <a:t>B.  Identify at least three purposes of selective breeding.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</a:rPr>
              <a:t>C.  Identify two ways that genetic variation is increased.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</a:rPr>
              <a:t>D.  Define genetic engineering and transgenic organisms</a:t>
            </a:r>
            <a:r>
              <a:rPr lang="en-US" sz="3200" dirty="0" smtClean="0">
                <a:latin typeface="+mn-lt"/>
              </a:rPr>
              <a:t>.</a:t>
            </a:r>
            <a:endParaRPr lang="en-US" sz="3200" dirty="0">
              <a:latin typeface="+mn-lt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7"/>
            <a:ext cx="9139452" cy="792088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chemeClr val="bg1"/>
                </a:solidFill>
                <a:latin typeface="Comic Sans MS" pitchFamily="66" charset="0"/>
              </a:rPr>
              <a:t>Artificial Selection = Selective Breeding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6379013"/>
            <a:ext cx="9092554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Look at the </a:t>
            </a:r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differences 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between </a:t>
            </a:r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the 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following species of dog: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3040063" y="42402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48" y="15197"/>
            <a:ext cx="9139451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A.  Define selective breeding and compare the two types.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48" y="404664"/>
            <a:ext cx="9139452" cy="80228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GB" sz="3200" b="1" dirty="0" smtClean="0">
                <a:solidFill>
                  <a:schemeClr val="bg1"/>
                </a:solidFill>
                <a:latin typeface="Comic Sans MS" pitchFamily="66" charset="0"/>
              </a:rPr>
              <a:t>What do </a:t>
            </a:r>
            <a:r>
              <a:rPr lang="en-GB" sz="3200" b="1" smtClean="0">
                <a:solidFill>
                  <a:schemeClr val="bg1"/>
                </a:solidFill>
                <a:latin typeface="Comic Sans MS" pitchFamily="66" charset="0"/>
              </a:rPr>
              <a:t>you think </a:t>
            </a:r>
            <a:r>
              <a:rPr lang="en-GB" sz="3200" b="1" dirty="0" smtClean="0">
                <a:solidFill>
                  <a:schemeClr val="bg1"/>
                </a:solidFill>
                <a:latin typeface="Comic Sans MS" pitchFamily="66" charset="0"/>
              </a:rPr>
              <a:t>selective breeding is?</a:t>
            </a:r>
          </a:p>
        </p:txBody>
      </p:sp>
      <p:pic>
        <p:nvPicPr>
          <p:cNvPr id="1026" name="Picture 2" descr="http://www.ecosolgroup.com/wp-content/uploads/dscn02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181843"/>
            <a:ext cx="2100064" cy="157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s.fed.us/t-d/pubs/htmlpubs/htm06242308/images/fig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35" y="2181843"/>
            <a:ext cx="2582611" cy="17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-45660" y="5547640"/>
            <a:ext cx="9139452" cy="80228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en-GB" sz="3200" b="1" dirty="0" smtClean="0">
                <a:solidFill>
                  <a:schemeClr val="bg1"/>
                </a:solidFill>
                <a:latin typeface="Comic Sans MS" pitchFamily="66" charset="0"/>
              </a:rPr>
              <a:t>Humans choose how organisms breed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935205" y="2241556"/>
            <a:ext cx="3594836" cy="151216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GB" sz="2000" b="1" dirty="0" smtClean="0">
                <a:solidFill>
                  <a:schemeClr val="bg1"/>
                </a:solidFill>
                <a:latin typeface="Comic Sans MS" pitchFamily="66" charset="0"/>
              </a:rPr>
              <a:t>We do it with our plants.</a:t>
            </a:r>
          </a:p>
          <a:p>
            <a:pPr eaLnBrk="1" hangingPunct="1"/>
            <a:r>
              <a:rPr lang="en-GB" sz="2000" b="1" dirty="0" smtClean="0">
                <a:solidFill>
                  <a:schemeClr val="bg1"/>
                </a:solidFill>
                <a:latin typeface="Comic Sans MS" pitchFamily="66" charset="0"/>
              </a:rPr>
              <a:t>We do it with our animals.</a:t>
            </a:r>
          </a:p>
          <a:p>
            <a:pPr eaLnBrk="1" hangingPunct="1"/>
            <a:r>
              <a:rPr lang="en-GB" sz="2000" b="1" dirty="0" smtClean="0">
                <a:solidFill>
                  <a:schemeClr val="bg1"/>
                </a:solidFill>
                <a:latin typeface="Comic Sans MS" pitchFamily="66" charset="0"/>
              </a:rPr>
              <a:t>We do it with ourselves</a:t>
            </a:r>
            <a:r>
              <a:rPr lang="en-GB" sz="3200" b="1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030" name="Picture 6" descr="http://4.bp.blogspot.com/_TWNWUHL0GXY/TT9znGBLJZI/AAAAAAAAABY/2F2ljXtBJWw/s320/%2521PIGG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" y="4006044"/>
            <a:ext cx="2426730" cy="161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oequinevets.com/images/drbrown_w_a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8" y="3800775"/>
            <a:ext cx="1788052" cy="182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trbimg.com/img-4f9584cc/turbine/redeye-nevermarried-couples-20120423-001/6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623" y="3743581"/>
            <a:ext cx="2578154" cy="187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alwaysalist.com/wp-content/uploads/2012/12/Kanye-West-Kim-Kardashian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274" y="3754204"/>
            <a:ext cx="2107734" cy="187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3" grpId="0" animBg="1"/>
      <p:bldP spid="12" grpId="0" animBg="1"/>
      <p:bldP spid="1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743075" y="24399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384300" y="11445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6148" name="Picture 6" descr="wild-dogs-01300050b">
            <a:hlinkClick r:id="rId2" action="ppaction://hlinkfile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257300"/>
            <a:ext cx="3021012" cy="2082800"/>
          </a:xfrm>
        </p:spPr>
      </p:pic>
      <p:pic>
        <p:nvPicPr>
          <p:cNvPr id="6149" name="Picture 14" descr="dogs-1">
            <a:hlinkClick r:id="rId4" action="ppaction://hlinkfile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268413"/>
            <a:ext cx="3095625" cy="2135187"/>
          </a:xfrm>
        </p:spPr>
      </p:pic>
      <p:pic>
        <p:nvPicPr>
          <p:cNvPr id="6150" name="Picture 18" descr="dogs">
            <a:hlinkClick r:id="rId6" action="ppaction://hlinkfile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4437063"/>
            <a:ext cx="1870075" cy="1944687"/>
          </a:xfrm>
        </p:spPr>
      </p:pic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4500563" y="6921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95288" y="692150"/>
            <a:ext cx="3024187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en-GB" sz="3600">
                <a:solidFill>
                  <a:schemeClr val="bg1"/>
                </a:solidFill>
                <a:latin typeface="Comic Sans MS" pitchFamily="66" charset="0"/>
              </a:rPr>
              <a:t>Wild dogs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4716463" y="692150"/>
            <a:ext cx="3097212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en-GB" sz="3600">
                <a:solidFill>
                  <a:schemeClr val="bg1"/>
                </a:solidFill>
                <a:latin typeface="Comic Sans MS" pitchFamily="66" charset="0"/>
              </a:rPr>
              <a:t>Terriers</a:t>
            </a: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971550" y="3933825"/>
            <a:ext cx="1873250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en-GB" sz="3600">
                <a:solidFill>
                  <a:schemeClr val="bg1"/>
                </a:solidFill>
                <a:latin typeface="Comic Sans MS" pitchFamily="66" charset="0"/>
              </a:rPr>
              <a:t>Collies</a:t>
            </a:r>
          </a:p>
        </p:txBody>
      </p:sp>
      <p:pic>
        <p:nvPicPr>
          <p:cNvPr id="6155" name="Picture 22" descr="dogs-sit">
            <a:hlinkClick r:id="rId8" action="ppaction://hlinkfile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4365625"/>
            <a:ext cx="2663825" cy="1974850"/>
          </a:xfrm>
        </p:spPr>
      </p:pic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5148263" y="3789363"/>
            <a:ext cx="2663825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en-GB" sz="3600">
                <a:solidFill>
                  <a:schemeClr val="bg1"/>
                </a:solidFill>
                <a:latin typeface="Comic Sans MS" pitchFamily="66" charset="0"/>
              </a:rPr>
              <a:t>Viemerana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48" y="15197"/>
            <a:ext cx="9139451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A.  Define selective breeding and compare the two types.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955675" y="3159125"/>
            <a:ext cx="6858000" cy="6302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GB" sz="3500" smtClean="0">
                <a:solidFill>
                  <a:schemeClr val="bg1"/>
                </a:solidFill>
                <a:latin typeface="Comic Sans MS" pitchFamily="66" charset="0"/>
              </a:rPr>
              <a:t>From where did they come?</a:t>
            </a:r>
            <a:endParaRPr lang="en-GB" sz="35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4113" grpId="0" animBg="1"/>
      <p:bldP spid="4117" grpId="0" animBg="1"/>
      <p:bldP spid="412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images.google.co.uk/images?q=tbn:0UlTC3JKNzIJ:sunsite.tus.ac.jp/multimed/pics/animals/wolves-09.gif">
            <a:hlinkClick r:id="rId2" action="ppaction://hlinkfile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2975" y="2073275"/>
            <a:ext cx="1690688" cy="1222375"/>
          </a:xfrm>
        </p:spPr>
      </p:pic>
      <p:pic>
        <p:nvPicPr>
          <p:cNvPr id="9219" name="Picture 9" descr="dogs-1">
            <a:hlinkClick r:id="rId5" action="ppaction://hlinkfile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3913" y="2141538"/>
            <a:ext cx="2046287" cy="1227137"/>
          </a:xfrm>
        </p:spPr>
      </p:pic>
      <p:pic>
        <p:nvPicPr>
          <p:cNvPr id="9220" name="Picture 12" descr="dogs">
            <a:hlinkClick r:id="rId7" action="ppaction://hlinkfile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75" y="3714750"/>
            <a:ext cx="1563688" cy="1409700"/>
          </a:xfrm>
        </p:spPr>
      </p:pic>
      <p:pic>
        <p:nvPicPr>
          <p:cNvPr id="9221" name="Picture 15" descr="dogs-sit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700213"/>
            <a:ext cx="1944687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Line 16"/>
          <p:cNvSpPr>
            <a:spLocks noChangeShapeType="1"/>
          </p:cNvSpPr>
          <p:nvPr/>
        </p:nvSpPr>
        <p:spPr bwMode="auto">
          <a:xfrm flipH="1">
            <a:off x="2339975" y="2349500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18"/>
          <p:cNvSpPr>
            <a:spLocks noChangeShapeType="1"/>
          </p:cNvSpPr>
          <p:nvPr/>
        </p:nvSpPr>
        <p:spPr bwMode="auto">
          <a:xfrm>
            <a:off x="4356100" y="30686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19"/>
          <p:cNvSpPr>
            <a:spLocks noChangeShapeType="1"/>
          </p:cNvSpPr>
          <p:nvPr/>
        </p:nvSpPr>
        <p:spPr bwMode="auto">
          <a:xfrm flipV="1">
            <a:off x="5148263" y="2276475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Text Box 20"/>
          <p:cNvSpPr txBox="1">
            <a:spLocks noChangeArrowheads="1"/>
          </p:cNvSpPr>
          <p:nvPr/>
        </p:nvSpPr>
        <p:spPr bwMode="auto">
          <a:xfrm>
            <a:off x="0" y="404813"/>
            <a:ext cx="9144000" cy="1158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GB" sz="3500">
                <a:solidFill>
                  <a:schemeClr val="bg1"/>
                </a:solidFill>
                <a:latin typeface="Comic Sans MS" pitchFamily="66" charset="0"/>
              </a:rPr>
              <a:t>Over thousands of years man has selected</a:t>
            </a:r>
          </a:p>
          <a:p>
            <a:pPr eaLnBrk="1" hangingPunct="1"/>
            <a:r>
              <a:rPr lang="en-GB" sz="3500">
                <a:solidFill>
                  <a:schemeClr val="bg1"/>
                </a:solidFill>
                <a:latin typeface="Comic Sans MS" pitchFamily="66" charset="0"/>
              </a:rPr>
              <a:t> characteristics in dogs that are useful…..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250825" y="3319463"/>
            <a:ext cx="30353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2800" b="1">
                <a:latin typeface="Comic Sans MS" pitchFamily="66" charset="0"/>
              </a:rPr>
              <a:t>Very small dogs</a:t>
            </a:r>
          </a:p>
          <a:p>
            <a:pPr eaLnBrk="1" hangingPunct="1">
              <a:buFontTx/>
              <a:buChar char="•"/>
            </a:pPr>
            <a:r>
              <a:rPr lang="en-GB" sz="2800" b="1">
                <a:latin typeface="Comic Sans MS" pitchFamily="66" charset="0"/>
              </a:rPr>
              <a:t>Used for pets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5364163" y="3500438"/>
            <a:ext cx="35575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2800" b="1">
                <a:latin typeface="Comic Sans MS" pitchFamily="66" charset="0"/>
              </a:rPr>
              <a:t>Large hunting dogs</a:t>
            </a:r>
          </a:p>
          <a:p>
            <a:pPr eaLnBrk="1" hangingPunct="1">
              <a:buFontTx/>
              <a:buChar char="•"/>
            </a:pPr>
            <a:r>
              <a:rPr lang="en-GB" sz="2800" b="1">
                <a:latin typeface="Comic Sans MS" pitchFamily="66" charset="0"/>
              </a:rPr>
              <a:t>Strong &amp; powerful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2714625" y="5072063"/>
            <a:ext cx="36861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2800" b="1">
                <a:latin typeface="Comic Sans MS" pitchFamily="66" charset="0"/>
              </a:rPr>
              <a:t>Large working dogs</a:t>
            </a:r>
          </a:p>
          <a:p>
            <a:pPr eaLnBrk="1" hangingPunct="1">
              <a:buFontTx/>
              <a:buChar char="•"/>
            </a:pPr>
            <a:r>
              <a:rPr lang="en-GB" sz="2800" b="1">
                <a:latin typeface="Comic Sans MS" pitchFamily="66" charset="0"/>
              </a:rPr>
              <a:t>Strong and athletic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48" y="15197"/>
            <a:ext cx="9139451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A.  Define selective breeding and compare the two types.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295400" y="6153150"/>
            <a:ext cx="6858000" cy="6302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GB" sz="3500" dirty="0">
                <a:solidFill>
                  <a:schemeClr val="bg1"/>
                </a:solidFill>
                <a:latin typeface="Comic Sans MS" pitchFamily="66" charset="0"/>
              </a:rPr>
              <a:t>This is SELECTIVE BREEDING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build="p" animBg="1"/>
      <p:bldP spid="12310" grpId="0" build="allAtOnce"/>
      <p:bldP spid="12311" grpId="0"/>
      <p:bldP spid="12312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6046788" cy="1462088"/>
          </a:xfrm>
        </p:spPr>
        <p:txBody>
          <a:bodyPr/>
          <a:lstStyle/>
          <a:p>
            <a:pPr algn="ctr" eaLnBrk="1" hangingPunct="1"/>
            <a:r>
              <a:rPr lang="en-US" sz="2800" smtClean="0"/>
              <a:t>Selective Breeding:</a:t>
            </a:r>
            <a:br>
              <a:rPr lang="en-US" sz="2800" smtClean="0"/>
            </a:br>
            <a:r>
              <a:rPr lang="en-US" sz="2800" smtClean="0"/>
              <a:t>Inbreeding vs. Hybridization</a:t>
            </a:r>
          </a:p>
        </p:txBody>
      </p:sp>
      <p:pic>
        <p:nvPicPr>
          <p:cNvPr id="49156" name="Picture 4" descr="dogs-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2141538"/>
            <a:ext cx="2046287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 descr="dogs-si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916113"/>
            <a:ext cx="1944688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755650" y="3357563"/>
            <a:ext cx="2219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2000" b="1">
                <a:latin typeface="Comic Sans MS" pitchFamily="66" charset="0"/>
              </a:rPr>
              <a:t>Very small dogs</a:t>
            </a:r>
          </a:p>
          <a:p>
            <a:pPr eaLnBrk="1" hangingPunct="1">
              <a:buFontTx/>
              <a:buChar char="•"/>
            </a:pPr>
            <a:r>
              <a:rPr lang="en-GB" sz="2000" b="1">
                <a:latin typeface="Comic Sans MS" pitchFamily="66" charset="0"/>
              </a:rPr>
              <a:t>Used for pets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3419475" y="3741738"/>
            <a:ext cx="25923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2000" b="1">
                <a:latin typeface="Comic Sans MS" pitchFamily="66" charset="0"/>
              </a:rPr>
              <a:t>Large hunting dogs</a:t>
            </a:r>
          </a:p>
          <a:p>
            <a:pPr eaLnBrk="1" hangingPunct="1">
              <a:buFontTx/>
              <a:buChar char="•"/>
            </a:pPr>
            <a:r>
              <a:rPr lang="en-GB" sz="2000" b="1">
                <a:latin typeface="Comic Sans MS" pitchFamily="66" charset="0"/>
              </a:rPr>
              <a:t>Strong &amp; powerful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3132138" y="2565400"/>
            <a:ext cx="3603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+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011863" y="2565400"/>
            <a:ext cx="3603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=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6588125" y="2276475"/>
            <a:ext cx="25558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2800" b="1">
                <a:latin typeface="Comic Sans MS" pitchFamily="66" charset="0"/>
              </a:rPr>
              <a:t>Medium dogs</a:t>
            </a:r>
          </a:p>
          <a:p>
            <a:pPr eaLnBrk="1" hangingPunct="1">
              <a:buFontTx/>
              <a:buChar char="•"/>
            </a:pPr>
            <a:r>
              <a:rPr lang="en-GB" sz="2800" b="1">
                <a:latin typeface="Comic Sans MS" pitchFamily="66" charset="0"/>
              </a:rPr>
              <a:t>Friendly</a:t>
            </a:r>
          </a:p>
          <a:p>
            <a:pPr eaLnBrk="1" hangingPunct="1">
              <a:buFontTx/>
              <a:buChar char="•"/>
            </a:pPr>
            <a:r>
              <a:rPr lang="en-GB" sz="2800" b="1">
                <a:latin typeface="Comic Sans MS" pitchFamily="66" charset="0"/>
              </a:rPr>
              <a:t>Strong &amp; powerful</a:t>
            </a:r>
          </a:p>
        </p:txBody>
      </p:sp>
      <p:pic>
        <p:nvPicPr>
          <p:cNvPr id="49163" name="Picture 11" descr="dog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652963"/>
            <a:ext cx="1563687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4" name="Picture 12" descr="dog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581525"/>
            <a:ext cx="1563688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3203575" y="5013325"/>
            <a:ext cx="360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3200"/>
              <a:t>+</a:t>
            </a:r>
            <a:endParaRPr lang="en-US"/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6084888" y="4941888"/>
            <a:ext cx="3603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=</a:t>
            </a: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2411413" y="6156325"/>
            <a:ext cx="2682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2000" b="1">
                <a:latin typeface="Comic Sans MS" pitchFamily="66" charset="0"/>
              </a:rPr>
              <a:t>Large working dogs</a:t>
            </a:r>
          </a:p>
          <a:p>
            <a:pPr eaLnBrk="1" hangingPunct="1">
              <a:buFontTx/>
              <a:buChar char="•"/>
            </a:pPr>
            <a:r>
              <a:rPr lang="en-GB" sz="2000" b="1">
                <a:latin typeface="Comic Sans MS" pitchFamily="66" charset="0"/>
              </a:rPr>
              <a:t>Strong and athletic</a:t>
            </a: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6516688" y="4724400"/>
            <a:ext cx="26273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2800" b="1">
                <a:latin typeface="Comic Sans MS" pitchFamily="66" charset="0"/>
              </a:rPr>
              <a:t>Large working dogs</a:t>
            </a:r>
          </a:p>
          <a:p>
            <a:pPr eaLnBrk="1" hangingPunct="1">
              <a:buFontTx/>
              <a:buChar char="•"/>
            </a:pPr>
            <a:r>
              <a:rPr lang="en-GB" sz="2800" b="1">
                <a:latin typeface="Comic Sans MS" pitchFamily="66" charset="0"/>
              </a:rPr>
              <a:t>Strong and athletic</a:t>
            </a:r>
          </a:p>
        </p:txBody>
      </p:sp>
      <p:sp>
        <p:nvSpPr>
          <p:cNvPr id="49171" name="WordArt 19"/>
          <p:cNvSpPr>
            <a:spLocks noChangeArrowheads="1" noChangeShapeType="1" noTextEdit="1"/>
          </p:cNvSpPr>
          <p:nvPr/>
        </p:nvSpPr>
        <p:spPr bwMode="auto">
          <a:xfrm>
            <a:off x="0" y="404813"/>
            <a:ext cx="4962525" cy="908050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Mating same species = retains desired traits</a:t>
            </a:r>
          </a:p>
        </p:txBody>
      </p:sp>
      <p:sp>
        <p:nvSpPr>
          <p:cNvPr id="49172" name="WordArt 20"/>
          <p:cNvSpPr>
            <a:spLocks noChangeArrowheads="1" noChangeShapeType="1" noTextEdit="1"/>
          </p:cNvSpPr>
          <p:nvPr/>
        </p:nvSpPr>
        <p:spPr bwMode="auto">
          <a:xfrm>
            <a:off x="4284663" y="1196975"/>
            <a:ext cx="4645025" cy="863600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Mating different species = combines desired traits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23850" y="5445125"/>
            <a:ext cx="8543925" cy="584200"/>
          </a:xfrm>
          <a:prstGeom prst="rect">
            <a:avLst/>
          </a:prstGeom>
          <a:solidFill>
            <a:srgbClr val="8BF03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3200" dirty="0">
                <a:solidFill>
                  <a:srgbClr val="C00000"/>
                </a:solidFill>
              </a:rPr>
              <a:t>Which mating is inbreeding and why?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23850" y="6156325"/>
            <a:ext cx="7919156" cy="584775"/>
          </a:xfrm>
          <a:prstGeom prst="rect">
            <a:avLst/>
          </a:prstGeom>
          <a:solidFill>
            <a:srgbClr val="8BF03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3200" dirty="0" smtClean="0">
                <a:solidFill>
                  <a:srgbClr val="C00000"/>
                </a:solidFill>
              </a:rPr>
              <a:t>Why is inbreeding potentially bad?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48" y="15197"/>
            <a:ext cx="9139451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A.  Define selective breeding and compare the two types.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20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8" grpId="0"/>
      <p:bldP spid="49159" grpId="0"/>
      <p:bldP spid="49160" grpId="0"/>
      <p:bldP spid="49161" grpId="0"/>
      <p:bldP spid="49162" grpId="0"/>
      <p:bldP spid="49165" grpId="0"/>
      <p:bldP spid="49166" grpId="0"/>
      <p:bldP spid="49167" grpId="0"/>
      <p:bldP spid="49168" grpId="0"/>
      <p:bldP spid="49171" grpId="0" animBg="1"/>
      <p:bldP spid="49172" grpId="0" animBg="1"/>
      <p:bldP spid="21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14313" y="301625"/>
            <a:ext cx="7572375" cy="1462088"/>
          </a:xfrm>
        </p:spPr>
        <p:txBody>
          <a:bodyPr/>
          <a:lstStyle/>
          <a:p>
            <a:r>
              <a:rPr lang="en-US" sz="3200" smtClean="0"/>
              <a:t>Identify each of the following types of selective breeding: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2214563"/>
            <a:ext cx="5000625" cy="4452937"/>
          </a:xfrm>
        </p:spPr>
        <p:txBody>
          <a:bodyPr/>
          <a:lstStyle/>
          <a:p>
            <a:r>
              <a:rPr lang="en-US" sz="2400" smtClean="0"/>
              <a:t>1.  Tall x short pea plants</a:t>
            </a:r>
          </a:p>
          <a:p>
            <a:r>
              <a:rPr lang="en-US" sz="2400" smtClean="0"/>
              <a:t>2.  Dautson x Dautson Dogs</a:t>
            </a:r>
          </a:p>
          <a:p>
            <a:r>
              <a:rPr lang="en-US" sz="2400" smtClean="0"/>
              <a:t>3.  Yorkshire x Hampshire Pigs</a:t>
            </a:r>
          </a:p>
          <a:p>
            <a:r>
              <a:rPr lang="en-US" sz="2400" smtClean="0"/>
              <a:t>4.  Suffolk x Suffolk Lambs</a:t>
            </a:r>
          </a:p>
          <a:p>
            <a:r>
              <a:rPr lang="en-US" sz="2400" smtClean="0"/>
              <a:t>5.  Roma x Roma Tomatoes</a:t>
            </a:r>
          </a:p>
          <a:p>
            <a:r>
              <a:rPr lang="en-US" sz="2400" smtClean="0"/>
              <a:t>6.  Mexican x Chinese Human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0" y="2214563"/>
            <a:ext cx="45720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1.  Hybridization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2.  Inbreeding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  <a:defRPr/>
            </a:pPr>
            <a:endParaRPr lang="en-US" sz="24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3.  Hybridization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  <a:defRPr/>
            </a:pPr>
            <a:endParaRPr lang="en-US" sz="24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4.  Inbreeding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5.  Inbreeding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  <a:defRPr/>
            </a:pPr>
            <a:endParaRPr lang="en-US" sz="24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6.  Hybridization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548" y="15197"/>
            <a:ext cx="9139451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A.  Define selective breeding and compare the two types.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0" y="2276475"/>
            <a:ext cx="8358188" cy="15700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en-GB" sz="3200" b="1">
                <a:solidFill>
                  <a:schemeClr val="bg1"/>
                </a:solidFill>
                <a:latin typeface="Comic Sans MS" pitchFamily="66" charset="0"/>
              </a:rPr>
              <a:t>Artificial selection (selective breeding) = </a:t>
            </a:r>
          </a:p>
          <a:p>
            <a:pPr eaLnBrk="1" hangingPunct="1"/>
            <a:r>
              <a:rPr lang="en-GB" sz="3200" b="1">
                <a:solidFill>
                  <a:srgbClr val="FF0000"/>
                </a:solidFill>
                <a:latin typeface="Comic Sans MS" pitchFamily="66" charset="0"/>
              </a:rPr>
              <a:t>Breed improvement </a:t>
            </a:r>
            <a:r>
              <a:rPr lang="en-GB" sz="3200" b="1">
                <a:solidFill>
                  <a:schemeClr val="bg1"/>
                </a:solidFill>
                <a:latin typeface="Comic Sans MS" pitchFamily="66" charset="0"/>
              </a:rPr>
              <a:t>of animals and plants, for man’s benefit.</a:t>
            </a:r>
            <a:r>
              <a:rPr lang="en-GB" sz="320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11268" name="Picture 6" descr="http://www.holsteinworld.com/Scientific/images-8-05/debutan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4191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0" y="4611688"/>
            <a:ext cx="4572000" cy="22463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GB" sz="2800" b="1">
                <a:solidFill>
                  <a:schemeClr val="bg1"/>
                </a:solidFill>
                <a:latin typeface="Comic Sans MS" pitchFamily="66" charset="0"/>
              </a:rPr>
              <a:t>1) More milk = More food</a:t>
            </a:r>
          </a:p>
          <a:p>
            <a:pPr eaLnBrk="1" hangingPunct="1"/>
            <a:r>
              <a:rPr lang="en-GB" sz="2800" b="1">
                <a:solidFill>
                  <a:schemeClr val="bg1"/>
                </a:solidFill>
                <a:latin typeface="Comic Sans MS" pitchFamily="66" charset="0"/>
              </a:rPr>
              <a:t>2) Structural correctness = lives longer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908050"/>
            <a:ext cx="8358188" cy="10779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en-GB" sz="3200" b="1">
                <a:solidFill>
                  <a:schemeClr val="bg1"/>
                </a:solidFill>
                <a:latin typeface="Comic Sans MS" pitchFamily="66" charset="0"/>
              </a:rPr>
              <a:t>Why is selective breeding a good thing when it comes to plants and animals?</a:t>
            </a:r>
            <a:endParaRPr lang="en-GB" sz="32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835818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dirty="0"/>
              <a:t>B.  Identify at least three purposes of selective breeding.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9" grpId="0" animBg="1"/>
      <p:bldP spid="6" grpId="0" animBg="1"/>
    </p:bldLst>
  </p:timing>
</p:sld>
</file>

<file path=ppt/theme/theme1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3188</TotalTime>
  <Words>1045</Words>
  <Application>Microsoft Office PowerPoint</Application>
  <PresentationFormat>On-screen Show (4:3)</PresentationFormat>
  <Paragraphs>174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Fireworks</vt:lpstr>
      <vt:lpstr>Start-up for Monday, January 7, 2013 Watch the following short video titled "Classical versus transgenic Breeding". </vt:lpstr>
      <vt:lpstr>Start-up for Wednesday, January 9, 2013</vt:lpstr>
      <vt:lpstr>Biology – Chapter 13 Section 1, Page 319-321</vt:lpstr>
      <vt:lpstr>Artificial Selection = Selective Breeding</vt:lpstr>
      <vt:lpstr>PowerPoint Presentation</vt:lpstr>
      <vt:lpstr>PowerPoint Presentation</vt:lpstr>
      <vt:lpstr>Selective Breeding: Inbreeding vs. Hybridization</vt:lpstr>
      <vt:lpstr>Identify each of the following types of selective breeding: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scientists increase variation? </vt:lpstr>
      <vt:lpstr>PowerPoint Presentation</vt:lpstr>
      <vt:lpstr>Things I must know about artificial selection/selective breeding</vt:lpstr>
      <vt:lpstr>PowerPoint Presentation</vt:lpstr>
      <vt:lpstr>PowerPoint Presentation</vt:lpstr>
      <vt:lpstr>Exit Ticket</vt:lpstr>
      <vt:lpstr>Assignment 2/5/14</vt:lpstr>
    </vt:vector>
  </TitlesOfParts>
  <Company>Oxfordshire LEA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Selection</dc:title>
  <dc:creator>The Head Teacher</dc:creator>
  <cp:lastModifiedBy>Golden Valley High School</cp:lastModifiedBy>
  <cp:revision>97</cp:revision>
  <dcterms:created xsi:type="dcterms:W3CDTF">2004-06-14T10:19:22Z</dcterms:created>
  <dcterms:modified xsi:type="dcterms:W3CDTF">2014-02-05T22:00:19Z</dcterms:modified>
</cp:coreProperties>
</file>