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1"/>
  </p:sldMasterIdLst>
  <p:sldIdLst>
    <p:sldId id="269" r:id="rId2"/>
    <p:sldId id="285" r:id="rId3"/>
    <p:sldId id="270" r:id="rId4"/>
    <p:sldId id="286" r:id="rId5"/>
    <p:sldId id="271" r:id="rId6"/>
    <p:sldId id="287" r:id="rId7"/>
    <p:sldId id="288" r:id="rId8"/>
    <p:sldId id="289" r:id="rId9"/>
    <p:sldId id="290" r:id="rId10"/>
    <p:sldId id="291" r:id="rId11"/>
    <p:sldId id="272" r:id="rId12"/>
    <p:sldId id="294" r:id="rId13"/>
    <p:sldId id="295" r:id="rId14"/>
    <p:sldId id="296" r:id="rId15"/>
    <p:sldId id="297" r:id="rId16"/>
  </p:sldIdLst>
  <p:sldSz cx="9144000" cy="6858000" type="screen4x3"/>
  <p:notesSz cx="7315200" cy="9601200"/>
  <p:defaultTextStyle>
    <a:defPPr>
      <a:defRPr lang="en-US"/>
    </a:defPPr>
    <a:lvl1pPr algn="r" rtl="0" eaLnBrk="0" fontAlgn="base" hangingPunct="0">
      <a:spcBef>
        <a:spcPct val="0"/>
      </a:spcBef>
      <a:spcAft>
        <a:spcPct val="0"/>
      </a:spcAft>
      <a:defRPr b="1" kern="1200">
        <a:solidFill>
          <a:schemeClr val="tx1"/>
        </a:solidFill>
        <a:latin typeface="Arial" charset="0"/>
        <a:ea typeface="+mn-ea"/>
        <a:cs typeface="+mn-cs"/>
      </a:defRPr>
    </a:lvl1pPr>
    <a:lvl2pPr marL="457200" algn="r" rtl="0" eaLnBrk="0" fontAlgn="base" hangingPunct="0">
      <a:spcBef>
        <a:spcPct val="0"/>
      </a:spcBef>
      <a:spcAft>
        <a:spcPct val="0"/>
      </a:spcAft>
      <a:defRPr b="1" kern="1200">
        <a:solidFill>
          <a:schemeClr val="tx1"/>
        </a:solidFill>
        <a:latin typeface="Arial" charset="0"/>
        <a:ea typeface="+mn-ea"/>
        <a:cs typeface="+mn-cs"/>
      </a:defRPr>
    </a:lvl2pPr>
    <a:lvl3pPr marL="914400" algn="r" rtl="0" eaLnBrk="0" fontAlgn="base" hangingPunct="0">
      <a:spcBef>
        <a:spcPct val="0"/>
      </a:spcBef>
      <a:spcAft>
        <a:spcPct val="0"/>
      </a:spcAft>
      <a:defRPr b="1" kern="1200">
        <a:solidFill>
          <a:schemeClr val="tx1"/>
        </a:solidFill>
        <a:latin typeface="Arial" charset="0"/>
        <a:ea typeface="+mn-ea"/>
        <a:cs typeface="+mn-cs"/>
      </a:defRPr>
    </a:lvl3pPr>
    <a:lvl4pPr marL="1371600" algn="r" rtl="0" eaLnBrk="0" fontAlgn="base" hangingPunct="0">
      <a:spcBef>
        <a:spcPct val="0"/>
      </a:spcBef>
      <a:spcAft>
        <a:spcPct val="0"/>
      </a:spcAft>
      <a:defRPr b="1" kern="1200">
        <a:solidFill>
          <a:schemeClr val="tx1"/>
        </a:solidFill>
        <a:latin typeface="Arial" charset="0"/>
        <a:ea typeface="+mn-ea"/>
        <a:cs typeface="+mn-cs"/>
      </a:defRPr>
    </a:lvl4pPr>
    <a:lvl5pPr marL="1828800" algn="r"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CCCCFF"/>
    <a:srgbClr val="9999FF"/>
    <a:srgbClr val="9ED4A3"/>
    <a:srgbClr val="76C27D"/>
    <a:srgbClr val="56B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97" d="100"/>
          <a:sy n="97" d="100"/>
        </p:scale>
        <p:origin x="-11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15ABCD38-D72D-47B0-B12F-1644CF2FC88B}" type="slidenum">
              <a:rPr lang="en-US"/>
              <a:pPr>
                <a:defRPr/>
              </a:pPr>
              <a:t>‹#›</a:t>
            </a:fld>
            <a:endParaRPr lang="en-US"/>
          </a:p>
        </p:txBody>
      </p:sp>
    </p:spTree>
    <p:extLst>
      <p:ext uri="{BB962C8B-B14F-4D97-AF65-F5344CB8AC3E}">
        <p14:creationId xmlns:p14="http://schemas.microsoft.com/office/powerpoint/2010/main" val="48901289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61BD062-1B6E-42ED-B9E5-A9A3F4508F28}" type="slidenum">
              <a:rPr lang="en-US"/>
              <a:pPr>
                <a:defRPr/>
              </a:pPr>
              <a:t>‹#›</a:t>
            </a:fld>
            <a:endParaRPr lang="en-US"/>
          </a:p>
        </p:txBody>
      </p:sp>
    </p:spTree>
    <p:extLst>
      <p:ext uri="{BB962C8B-B14F-4D97-AF65-F5344CB8AC3E}">
        <p14:creationId xmlns:p14="http://schemas.microsoft.com/office/powerpoint/2010/main" val="198877547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C19B86-E383-4FF4-ABB2-6D852D8BBC70}" type="slidenum">
              <a:rPr lang="en-US"/>
              <a:pPr>
                <a:defRPr/>
              </a:pPr>
              <a:t>‹#›</a:t>
            </a:fld>
            <a:endParaRPr lang="en-US"/>
          </a:p>
        </p:txBody>
      </p:sp>
    </p:spTree>
    <p:extLst>
      <p:ext uri="{BB962C8B-B14F-4D97-AF65-F5344CB8AC3E}">
        <p14:creationId xmlns:p14="http://schemas.microsoft.com/office/powerpoint/2010/main" val="2759139487"/>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05000"/>
            <a:ext cx="3810000" cy="4114800"/>
          </a:xfrm>
        </p:spPr>
        <p:txBody>
          <a:bodyPr>
            <a:normAutofit/>
          </a:bodyPr>
          <a:lstStyle/>
          <a:p>
            <a:pPr lvl="0"/>
            <a:endParaRPr lang="en-US" noProof="0"/>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2B03F8BA-2368-4E44-B6B7-0724DC3EA9E8}" type="slidenum">
              <a:rPr lang="en-US"/>
              <a:pPr>
                <a:defRPr/>
              </a:pPr>
              <a:t>‹#›</a:t>
            </a:fld>
            <a:endParaRPr lang="en-US"/>
          </a:p>
        </p:txBody>
      </p:sp>
    </p:spTree>
    <p:extLst>
      <p:ext uri="{BB962C8B-B14F-4D97-AF65-F5344CB8AC3E}">
        <p14:creationId xmlns:p14="http://schemas.microsoft.com/office/powerpoint/2010/main" val="125503202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1905000"/>
            <a:ext cx="3810000" cy="4114800"/>
          </a:xfrm>
        </p:spPr>
        <p:txBody>
          <a:bodyPr>
            <a:normAutofit/>
          </a:bodyPr>
          <a:lstStyle/>
          <a:p>
            <a:pPr lvl="0"/>
            <a:endParaRPr lang="en-US" noProof="0"/>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6BBE0399-0593-434F-8564-D00969B96EDE}" type="slidenum">
              <a:rPr lang="en-US"/>
              <a:pPr>
                <a:defRPr/>
              </a:pPr>
              <a:t>‹#›</a:t>
            </a:fld>
            <a:endParaRPr lang="en-US"/>
          </a:p>
        </p:txBody>
      </p:sp>
    </p:spTree>
    <p:extLst>
      <p:ext uri="{BB962C8B-B14F-4D97-AF65-F5344CB8AC3E}">
        <p14:creationId xmlns:p14="http://schemas.microsoft.com/office/powerpoint/2010/main" val="200403905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1FD149-B953-4580-8FBB-3B5D41543CE4}" type="slidenum">
              <a:rPr lang="en-US"/>
              <a:pPr>
                <a:defRPr/>
              </a:pPr>
              <a:t>‹#›</a:t>
            </a:fld>
            <a:endParaRPr lang="en-US"/>
          </a:p>
        </p:txBody>
      </p:sp>
    </p:spTree>
    <p:extLst>
      <p:ext uri="{BB962C8B-B14F-4D97-AF65-F5344CB8AC3E}">
        <p14:creationId xmlns:p14="http://schemas.microsoft.com/office/powerpoint/2010/main" val="257491206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06EC8D86-B445-418C-9888-2C57B04E9473}" type="slidenum">
              <a:rPr lang="en-US"/>
              <a:pPr>
                <a:defRPr/>
              </a:pPr>
              <a:t>‹#›</a:t>
            </a:fld>
            <a:endParaRPr lang="en-US"/>
          </a:p>
        </p:txBody>
      </p:sp>
    </p:spTree>
    <p:extLst>
      <p:ext uri="{BB962C8B-B14F-4D97-AF65-F5344CB8AC3E}">
        <p14:creationId xmlns:p14="http://schemas.microsoft.com/office/powerpoint/2010/main" val="2083917662"/>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2A5699B-0AF1-4F92-A2AF-017BA2950ACD}" type="slidenum">
              <a:rPr lang="en-US"/>
              <a:pPr>
                <a:defRPr/>
              </a:pPr>
              <a:t>‹#›</a:t>
            </a:fld>
            <a:endParaRPr lang="en-US"/>
          </a:p>
        </p:txBody>
      </p:sp>
    </p:spTree>
    <p:extLst>
      <p:ext uri="{BB962C8B-B14F-4D97-AF65-F5344CB8AC3E}">
        <p14:creationId xmlns:p14="http://schemas.microsoft.com/office/powerpoint/2010/main" val="52558924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C7610A5A-4071-4ABB-92A7-0749F6CA114E}" type="slidenum">
              <a:rPr lang="en-US"/>
              <a:pPr>
                <a:defRPr/>
              </a:pPr>
              <a:t>‹#›</a:t>
            </a:fld>
            <a:endParaRPr lang="en-US"/>
          </a:p>
        </p:txBody>
      </p:sp>
    </p:spTree>
    <p:extLst>
      <p:ext uri="{BB962C8B-B14F-4D97-AF65-F5344CB8AC3E}">
        <p14:creationId xmlns:p14="http://schemas.microsoft.com/office/powerpoint/2010/main" val="372744442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BA15DE7-D515-4EA3-8905-82035DF15C0F}" type="slidenum">
              <a:rPr lang="en-US"/>
              <a:pPr>
                <a:defRPr/>
              </a:pPr>
              <a:t>‹#›</a:t>
            </a:fld>
            <a:endParaRPr lang="en-US"/>
          </a:p>
        </p:txBody>
      </p:sp>
    </p:spTree>
    <p:extLst>
      <p:ext uri="{BB962C8B-B14F-4D97-AF65-F5344CB8AC3E}">
        <p14:creationId xmlns:p14="http://schemas.microsoft.com/office/powerpoint/2010/main" val="427271569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73D03D66-3408-4AD9-B808-93AB8A225487}" type="slidenum">
              <a:rPr lang="en-US"/>
              <a:pPr>
                <a:defRPr/>
              </a:pPr>
              <a:t>‹#›</a:t>
            </a:fld>
            <a:endParaRPr lang="en-US"/>
          </a:p>
        </p:txBody>
      </p:sp>
    </p:spTree>
    <p:extLst>
      <p:ext uri="{BB962C8B-B14F-4D97-AF65-F5344CB8AC3E}">
        <p14:creationId xmlns:p14="http://schemas.microsoft.com/office/powerpoint/2010/main" val="284848228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BD9E9FC-B08D-4B62-AE15-1A41A0E20CD5}" type="slidenum">
              <a:rPr lang="en-US"/>
              <a:pPr>
                <a:defRPr/>
              </a:pPr>
              <a:t>‹#›</a:t>
            </a:fld>
            <a:endParaRPr lang="en-US"/>
          </a:p>
        </p:txBody>
      </p:sp>
    </p:spTree>
    <p:extLst>
      <p:ext uri="{BB962C8B-B14F-4D97-AF65-F5344CB8AC3E}">
        <p14:creationId xmlns:p14="http://schemas.microsoft.com/office/powerpoint/2010/main" val="135034761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06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896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F33F0800-60AC-45AF-BCE2-ECE4E5E2F591}" type="slidenum">
              <a:rPr lang="en-US"/>
              <a:pPr>
                <a:defRPr/>
              </a:pPr>
              <a:t>‹#›</a:t>
            </a:fld>
            <a:endParaRPr lang="en-US"/>
          </a:p>
        </p:txBody>
      </p:sp>
    </p:spTree>
    <p:extLst>
      <p:ext uri="{BB962C8B-B14F-4D97-AF65-F5344CB8AC3E}">
        <p14:creationId xmlns:p14="http://schemas.microsoft.com/office/powerpoint/2010/main" val="279915018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B6FDE0FE-8A1B-418C-AD04-2E3672D1EDC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3" r:id="rId1"/>
    <p:sldLayoutId id="2147483828" r:id="rId2"/>
    <p:sldLayoutId id="2147483834" r:id="rId3"/>
    <p:sldLayoutId id="2147483835" r:id="rId4"/>
    <p:sldLayoutId id="2147483836" r:id="rId5"/>
    <p:sldLayoutId id="2147483829" r:id="rId6"/>
    <p:sldLayoutId id="2147483837" r:id="rId7"/>
    <p:sldLayoutId id="2147483830" r:id="rId8"/>
    <p:sldLayoutId id="2147483838" r:id="rId9"/>
    <p:sldLayoutId id="2147483831" r:id="rId10"/>
    <p:sldLayoutId id="2147483832" r:id="rId11"/>
    <p:sldLayoutId id="2147483839" r:id="rId12"/>
    <p:sldLayoutId id="2147483840" r:id="rId13"/>
  </p:sldLayoutIdLst>
  <p:transition>
    <p:dissolve/>
  </p:transition>
  <p:timing>
    <p:tnLst>
      <p:par>
        <p:cTn id="1" dur="indefinite" restart="never" nodeType="tmRoot"/>
      </p:par>
    </p:tnLst>
  </p:timing>
  <p:txStyles>
    <p:titleStyle>
      <a:lvl1pPr algn="l" rtl="0" eaLnBrk="0" fontAlgn="base" hangingPunct="0">
        <a:spcBef>
          <a:spcPct val="0"/>
        </a:spcBef>
        <a:spcAft>
          <a:spcPct val="0"/>
        </a:spcAft>
        <a:defRPr sz="4000" kern="1200" spc="-100">
          <a:solidFill>
            <a:srgbClr val="CCFFFF"/>
          </a:solidFill>
          <a:latin typeface="+mj-lt"/>
          <a:ea typeface="+mj-ea"/>
          <a:cs typeface="+mj-cs"/>
        </a:defRPr>
      </a:lvl1pPr>
      <a:lvl2pPr algn="l" rtl="0" eaLnBrk="0" fontAlgn="base" hangingPunct="0">
        <a:spcBef>
          <a:spcPct val="0"/>
        </a:spcBef>
        <a:spcAft>
          <a:spcPct val="0"/>
        </a:spcAft>
        <a:defRPr sz="4000">
          <a:solidFill>
            <a:srgbClr val="CCFFFF"/>
          </a:solidFill>
          <a:latin typeface="Consolas" pitchFamily="49" charset="0"/>
        </a:defRPr>
      </a:lvl2pPr>
      <a:lvl3pPr algn="l" rtl="0" eaLnBrk="0" fontAlgn="base" hangingPunct="0">
        <a:spcBef>
          <a:spcPct val="0"/>
        </a:spcBef>
        <a:spcAft>
          <a:spcPct val="0"/>
        </a:spcAft>
        <a:defRPr sz="4000">
          <a:solidFill>
            <a:srgbClr val="CCFFFF"/>
          </a:solidFill>
          <a:latin typeface="Consolas" pitchFamily="49" charset="0"/>
        </a:defRPr>
      </a:lvl3pPr>
      <a:lvl4pPr algn="l" rtl="0" eaLnBrk="0" fontAlgn="base" hangingPunct="0">
        <a:spcBef>
          <a:spcPct val="0"/>
        </a:spcBef>
        <a:spcAft>
          <a:spcPct val="0"/>
        </a:spcAft>
        <a:defRPr sz="4000">
          <a:solidFill>
            <a:srgbClr val="CCFFFF"/>
          </a:solidFill>
          <a:latin typeface="Consolas" pitchFamily="49" charset="0"/>
        </a:defRPr>
      </a:lvl4pPr>
      <a:lvl5pPr algn="l" rtl="0" eaLnBrk="0" fontAlgn="base" hangingPunct="0">
        <a:spcBef>
          <a:spcPct val="0"/>
        </a:spcBef>
        <a:spcAft>
          <a:spcPct val="0"/>
        </a:spcAft>
        <a:defRPr sz="4000">
          <a:solidFill>
            <a:srgbClr val="CCFFFF"/>
          </a:solidFill>
          <a:latin typeface="Consolas" pitchFamily="49" charset="0"/>
        </a:defRPr>
      </a:lvl5pPr>
      <a:lvl6pPr marL="457200" algn="l" rtl="0" fontAlgn="base">
        <a:spcBef>
          <a:spcPct val="0"/>
        </a:spcBef>
        <a:spcAft>
          <a:spcPct val="0"/>
        </a:spcAft>
        <a:defRPr sz="4000">
          <a:solidFill>
            <a:srgbClr val="CCFFFF"/>
          </a:solidFill>
          <a:latin typeface="Consolas" pitchFamily="49" charset="0"/>
        </a:defRPr>
      </a:lvl6pPr>
      <a:lvl7pPr marL="914400" algn="l" rtl="0" fontAlgn="base">
        <a:spcBef>
          <a:spcPct val="0"/>
        </a:spcBef>
        <a:spcAft>
          <a:spcPct val="0"/>
        </a:spcAft>
        <a:defRPr sz="4000">
          <a:solidFill>
            <a:srgbClr val="CCFFFF"/>
          </a:solidFill>
          <a:latin typeface="Consolas" pitchFamily="49" charset="0"/>
        </a:defRPr>
      </a:lvl7pPr>
      <a:lvl8pPr marL="1371600" algn="l" rtl="0" fontAlgn="base">
        <a:spcBef>
          <a:spcPct val="0"/>
        </a:spcBef>
        <a:spcAft>
          <a:spcPct val="0"/>
        </a:spcAft>
        <a:defRPr sz="4000">
          <a:solidFill>
            <a:srgbClr val="CCFFFF"/>
          </a:solidFill>
          <a:latin typeface="Consolas" pitchFamily="49" charset="0"/>
        </a:defRPr>
      </a:lvl8pPr>
      <a:lvl9pPr marL="1828800" algn="l" rtl="0" fontAlgn="base">
        <a:spcBef>
          <a:spcPct val="0"/>
        </a:spcBef>
        <a:spcAft>
          <a:spcPct val="0"/>
        </a:spcAft>
        <a:defRPr sz="4000">
          <a:solidFill>
            <a:srgbClr val="CCFF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0BD0D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71475" y="512763"/>
            <a:ext cx="7772400" cy="914400"/>
          </a:xfrm>
        </p:spPr>
        <p:txBody>
          <a:bodyPr/>
          <a:lstStyle/>
          <a:p>
            <a:pPr eaLnBrk="1" fontAlgn="auto" hangingPunct="1">
              <a:spcAft>
                <a:spcPts val="0"/>
              </a:spcAft>
              <a:defRPr/>
            </a:pPr>
            <a:r>
              <a:rPr lang="en-US" dirty="0" smtClean="0">
                <a:solidFill>
                  <a:schemeClr val="tx2">
                    <a:satMod val="200000"/>
                  </a:schemeClr>
                </a:solidFill>
              </a:rPr>
              <a:t>Start-up Introduction</a:t>
            </a:r>
            <a:endParaRPr lang="en-US" dirty="0">
              <a:solidFill>
                <a:schemeClr val="tx2">
                  <a:satMod val="200000"/>
                </a:schemeClr>
              </a:solidFill>
            </a:endParaRPr>
          </a:p>
        </p:txBody>
      </p:sp>
      <p:sp>
        <p:nvSpPr>
          <p:cNvPr id="10243" name="Rectangle 3"/>
          <p:cNvSpPr>
            <a:spLocks noGrp="1" noChangeArrowheads="1"/>
          </p:cNvSpPr>
          <p:nvPr>
            <p:ph idx="1"/>
          </p:nvPr>
        </p:nvSpPr>
        <p:spPr>
          <a:xfrm>
            <a:off x="228600" y="1268361"/>
            <a:ext cx="8915400" cy="2305102"/>
          </a:xfrm>
        </p:spPr>
        <p:txBody>
          <a:bodyPr/>
          <a:lstStyle/>
          <a:p>
            <a:pPr eaLnBrk="1" hangingPunct="1"/>
            <a:r>
              <a:rPr lang="en-US" sz="3200" b="1" dirty="0" smtClean="0"/>
              <a:t>Information, Please</a:t>
            </a:r>
            <a:endParaRPr lang="en-US" sz="3200" dirty="0" smtClean="0"/>
          </a:p>
          <a:p>
            <a:pPr eaLnBrk="1" hangingPunct="1"/>
            <a:r>
              <a:rPr lang="en-US" sz="3200" dirty="0" smtClean="0"/>
              <a:t>DNA contains the information that a cell needs to carry out all of its functions. In a way, DNA is like the cell’s encyclopedia. Suppose that you go to the library to do research for a science project. You find the information in an encyclopedia. You go to the desk to sign out the book, but the librarian informs you that this book is for reference only and may not be taken out.</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143000"/>
          </a:xfrm>
        </p:spPr>
        <p:txBody>
          <a:bodyPr/>
          <a:lstStyle/>
          <a:p>
            <a:pPr marL="803275" indent="-803275" eaLnBrk="1" fontAlgn="auto" hangingPunct="1">
              <a:spcAft>
                <a:spcPts val="0"/>
              </a:spcAft>
              <a:defRPr/>
            </a:pPr>
            <a:r>
              <a:rPr lang="en-US" sz="3600" dirty="0" smtClean="0">
                <a:solidFill>
                  <a:schemeClr val="tx2">
                    <a:satMod val="200000"/>
                  </a:schemeClr>
                </a:solidFill>
              </a:rPr>
              <a:t>Obj. E) Identify the mRNA </a:t>
            </a:r>
            <a:r>
              <a:rPr lang="en-US" sz="3600" dirty="0" err="1" smtClean="0">
                <a:solidFill>
                  <a:schemeClr val="tx2">
                    <a:satMod val="200000"/>
                  </a:schemeClr>
                </a:solidFill>
              </a:rPr>
              <a:t>codons</a:t>
            </a:r>
            <a:r>
              <a:rPr lang="en-US" sz="3600" dirty="0" smtClean="0">
                <a:solidFill>
                  <a:schemeClr val="tx2">
                    <a:satMod val="200000"/>
                  </a:schemeClr>
                </a:solidFill>
              </a:rPr>
              <a:t> for a DNA strand</a:t>
            </a:r>
            <a:endParaRPr lang="en-US" sz="3600" dirty="0">
              <a:solidFill>
                <a:schemeClr val="tx2">
                  <a:satMod val="200000"/>
                </a:schemeClr>
              </a:solidFill>
            </a:endParaRPr>
          </a:p>
        </p:txBody>
      </p:sp>
      <p:sp>
        <p:nvSpPr>
          <p:cNvPr id="62468" name="Rectangle 4" descr="Rectangle: Click to edit Master text styles&#10;Second level&#10;Third level&#10;Fourth level&#10;Fifth level"/>
          <p:cNvSpPr>
            <a:spLocks noGrp="1" noChangeArrowheads="1"/>
          </p:cNvSpPr>
          <p:nvPr>
            <p:ph type="body" sz="half" idx="2"/>
          </p:nvPr>
        </p:nvSpPr>
        <p:spPr>
          <a:xfrm>
            <a:off x="6248400" y="857250"/>
            <a:ext cx="2895600" cy="5348288"/>
          </a:xfrm>
        </p:spPr>
        <p:txBody>
          <a:bodyPr/>
          <a:lstStyle/>
          <a:p>
            <a:pPr eaLnBrk="1" hangingPunct="1">
              <a:buFont typeface="Wingdings" pitchFamily="2" charset="2"/>
              <a:buNone/>
            </a:pPr>
            <a:r>
              <a:rPr lang="en-US" b="1" smtClean="0"/>
              <a:t>Remember mRNA has:</a:t>
            </a:r>
          </a:p>
          <a:p>
            <a:pPr eaLnBrk="1" hangingPunct="1"/>
            <a:r>
              <a:rPr lang="en-US" b="1" u="sng" smtClean="0"/>
              <a:t>Uracil</a:t>
            </a:r>
            <a:r>
              <a:rPr lang="en-US" b="1" smtClean="0"/>
              <a:t> instead of thymine </a:t>
            </a:r>
          </a:p>
          <a:p>
            <a:pPr eaLnBrk="1" hangingPunct="1"/>
            <a:r>
              <a:rPr lang="en-US" b="1" smtClean="0"/>
              <a:t>GCAU</a:t>
            </a:r>
          </a:p>
        </p:txBody>
      </p:sp>
      <p:sp>
        <p:nvSpPr>
          <p:cNvPr id="62469" name="WordArt 5"/>
          <p:cNvSpPr>
            <a:spLocks noChangeArrowheads="1" noChangeShapeType="1" noTextEdit="1"/>
          </p:cNvSpPr>
          <p:nvPr/>
        </p:nvSpPr>
        <p:spPr bwMode="auto">
          <a:xfrm>
            <a:off x="549275" y="2740025"/>
            <a:ext cx="5508625"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US" sz="3600" kern="10">
                <a:gradFill rotWithShape="1">
                  <a:gsLst>
                    <a:gs pos="0">
                      <a:srgbClr val="00FF00"/>
                    </a:gs>
                    <a:gs pos="100000">
                      <a:srgbClr val="00CCFF"/>
                    </a:gs>
                  </a:gsLst>
                  <a:lin ang="0" scaled="1"/>
                </a:gradFill>
                <a:effectLst>
                  <a:outerShdw dist="99190" dir="7788334" algn="ctr" rotWithShape="0">
                    <a:srgbClr val="000080"/>
                  </a:outerShdw>
                </a:effectLst>
                <a:latin typeface="Arial Black"/>
              </a:rPr>
              <a:t>I</a:t>
            </a:r>
          </a:p>
        </p:txBody>
      </p:sp>
      <p:sp>
        <p:nvSpPr>
          <p:cNvPr id="19461" name="WordArt 6"/>
          <p:cNvSpPr>
            <a:spLocks noChangeArrowheads="1" noChangeShapeType="1" noTextEdit="1"/>
          </p:cNvSpPr>
          <p:nvPr/>
        </p:nvSpPr>
        <p:spPr bwMode="auto">
          <a:xfrm>
            <a:off x="552450" y="1747838"/>
            <a:ext cx="54483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US" sz="3600" kern="10">
                <a:gradFill rotWithShape="1">
                  <a:gsLst>
                    <a:gs pos="0">
                      <a:srgbClr val="00FF00"/>
                    </a:gs>
                    <a:gs pos="100000">
                      <a:srgbClr val="00CCFF"/>
                    </a:gs>
                  </a:gsLst>
                  <a:lin ang="0" scaled="1"/>
                </a:gradFill>
                <a:effectLst>
                  <a:outerShdw dist="99190" dir="7788334" algn="ctr" rotWithShape="0">
                    <a:srgbClr val="000080"/>
                  </a:outerShdw>
                </a:effectLst>
                <a:latin typeface="Arial Black"/>
              </a:rPr>
              <a:t>I</a:t>
            </a:r>
          </a:p>
        </p:txBody>
      </p:sp>
      <p:sp>
        <p:nvSpPr>
          <p:cNvPr id="62472" name="WordArt 8"/>
          <p:cNvSpPr>
            <a:spLocks noChangeArrowheads="1" noChangeShapeType="1"/>
          </p:cNvSpPr>
          <p:nvPr/>
        </p:nvSpPr>
        <p:spPr bwMode="auto">
          <a:xfrm>
            <a:off x="0" y="3395663"/>
            <a:ext cx="7043738"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US" sz="3600" kern="10">
                <a:gradFill rotWithShape="1">
                  <a:gsLst>
                    <a:gs pos="0">
                      <a:srgbClr val="00FF00"/>
                    </a:gs>
                    <a:gs pos="100000">
                      <a:srgbClr val="00CCFF"/>
                    </a:gs>
                  </a:gsLst>
                  <a:lin ang="0" scaled="1"/>
                </a:gradFill>
                <a:effectLst>
                  <a:outerShdw dist="99190" dir="7788334" algn="ctr" rotWithShape="0">
                    <a:srgbClr val="000080"/>
                  </a:outerShdw>
                </a:effectLst>
                <a:latin typeface="Arial Black"/>
              </a:rPr>
              <a:t>I</a:t>
            </a:r>
          </a:p>
        </p:txBody>
      </p:sp>
      <p:sp>
        <p:nvSpPr>
          <p:cNvPr id="19463" name="Text Box 9"/>
          <p:cNvSpPr txBox="1">
            <a:spLocks noChangeArrowheads="1"/>
          </p:cNvSpPr>
          <p:nvPr/>
        </p:nvSpPr>
        <p:spPr bwMode="auto">
          <a:xfrm>
            <a:off x="2049463" y="1147763"/>
            <a:ext cx="3325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4000"/>
              <a:t>DNA Codons</a:t>
            </a:r>
          </a:p>
        </p:txBody>
      </p:sp>
      <p:sp>
        <p:nvSpPr>
          <p:cNvPr id="19464" name="Text Box 11"/>
          <p:cNvSpPr txBox="1">
            <a:spLocks noChangeArrowheads="1"/>
          </p:cNvSpPr>
          <p:nvPr/>
        </p:nvSpPr>
        <p:spPr bwMode="auto">
          <a:xfrm>
            <a:off x="6837363" y="3806825"/>
            <a:ext cx="1776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4000"/>
              <a:t>mRNA</a:t>
            </a:r>
          </a:p>
        </p:txBody>
      </p:sp>
      <p:sp>
        <p:nvSpPr>
          <p:cNvPr id="11" name="Rectangle 10"/>
          <p:cNvSpPr/>
          <p:nvPr/>
        </p:nvSpPr>
        <p:spPr>
          <a:xfrm>
            <a:off x="935367" y="1610023"/>
            <a:ext cx="4672946" cy="923330"/>
          </a:xfrm>
          <a:prstGeom prst="rect">
            <a:avLst/>
          </a:prstGeom>
          <a:noFill/>
        </p:spPr>
        <p:txBody>
          <a:bodyPr wrap="none">
            <a:spAutoFit/>
          </a:bodyPr>
          <a:lstStyle/>
          <a:p>
            <a:pPr algn="ctr">
              <a:defRPr/>
            </a:pPr>
            <a:r>
              <a:rPr lang="en-US" sz="5400" cap="all" dirty="0" err="1">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GGAtCAAGc</a:t>
            </a:r>
            <a:endPar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endParaRPr>
          </a:p>
        </p:txBody>
      </p:sp>
      <p:sp>
        <p:nvSpPr>
          <p:cNvPr id="12" name="Rectangle 11"/>
          <p:cNvSpPr/>
          <p:nvPr/>
        </p:nvSpPr>
        <p:spPr>
          <a:xfrm>
            <a:off x="942507" y="3187966"/>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c</a:t>
            </a:r>
          </a:p>
        </p:txBody>
      </p:sp>
      <p:sp>
        <p:nvSpPr>
          <p:cNvPr id="13" name="Rectangle 4" descr="Rectangle: Click to edit Master text styles&#10;Second level&#10;Third level&#10;Fourth level&#10;Fifth level"/>
          <p:cNvSpPr txBox="1">
            <a:spLocks noChangeArrowheads="1"/>
          </p:cNvSpPr>
          <p:nvPr/>
        </p:nvSpPr>
        <p:spPr>
          <a:xfrm>
            <a:off x="514350" y="4572000"/>
            <a:ext cx="6967538" cy="1614488"/>
          </a:xfrm>
          <a:prstGeom prst="rect">
            <a:avLst/>
          </a:prstGeom>
        </p:spPr>
        <p:txBody>
          <a:bodyPr>
            <a:normAutofit/>
          </a:bodyPr>
          <a:lstStyle/>
          <a:p>
            <a:pPr marL="411480" indent="-342900" algn="l" eaLnBrk="1" fontAlgn="auto" hangingPunct="1">
              <a:spcBef>
                <a:spcPts val="700"/>
              </a:spcBef>
              <a:spcAft>
                <a:spcPts val="0"/>
              </a:spcAft>
              <a:buClr>
                <a:schemeClr val="tx2"/>
              </a:buClr>
              <a:buSzPct val="95000"/>
              <a:buFont typeface="Wingdings" pitchFamily="2" charset="2"/>
              <a:buNone/>
              <a:defRPr/>
            </a:pPr>
            <a:r>
              <a:rPr lang="en-US" sz="3000" dirty="0">
                <a:latin typeface="+mn-lt"/>
              </a:rPr>
              <a:t>How many  </a:t>
            </a:r>
            <a:r>
              <a:rPr lang="en-US" sz="3000" dirty="0" err="1">
                <a:latin typeface="+mn-lt"/>
              </a:rPr>
              <a:t>codons</a:t>
            </a:r>
            <a:r>
              <a:rPr lang="en-US" sz="3000" dirty="0">
                <a:latin typeface="+mn-lt"/>
              </a:rPr>
              <a:t> are present in the mRNA strand?</a:t>
            </a:r>
          </a:p>
          <a:p>
            <a:pPr marL="411480" indent="-342900" algn="l" eaLnBrk="1" fontAlgn="auto" hangingPunct="1">
              <a:spcBef>
                <a:spcPts val="700"/>
              </a:spcBef>
              <a:spcAft>
                <a:spcPts val="0"/>
              </a:spcAft>
              <a:buClr>
                <a:schemeClr val="tx2"/>
              </a:buClr>
              <a:buSzPct val="95000"/>
              <a:buFont typeface="Wingdings" pitchFamily="2" charset="2"/>
              <a:buNone/>
              <a:defRPr/>
            </a:pPr>
            <a:r>
              <a:rPr lang="en-US" sz="3000" dirty="0">
                <a:latin typeface="+mn-lt"/>
              </a:rPr>
              <a:t>Three</a:t>
            </a:r>
          </a:p>
        </p:txBody>
      </p:sp>
      <p:cxnSp>
        <p:nvCxnSpPr>
          <p:cNvPr id="16" name="Straight Arrow Connector 15"/>
          <p:cNvCxnSpPr/>
          <p:nvPr/>
        </p:nvCxnSpPr>
        <p:spPr>
          <a:xfrm rot="5400000">
            <a:off x="754857" y="2845594"/>
            <a:ext cx="102711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96597" y="3268832"/>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c</a:t>
            </a:r>
          </a:p>
        </p:txBody>
      </p:sp>
      <p:sp>
        <p:nvSpPr>
          <p:cNvPr id="20" name="Rectangle 19"/>
          <p:cNvSpPr/>
          <p:nvPr/>
        </p:nvSpPr>
        <p:spPr>
          <a:xfrm>
            <a:off x="1940883" y="3309264"/>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u</a:t>
            </a:r>
          </a:p>
        </p:txBody>
      </p:sp>
      <p:sp>
        <p:nvSpPr>
          <p:cNvPr id="21" name="Rectangle 20"/>
          <p:cNvSpPr/>
          <p:nvPr/>
        </p:nvSpPr>
        <p:spPr>
          <a:xfrm>
            <a:off x="2410524" y="3275051"/>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a</a:t>
            </a:r>
          </a:p>
        </p:txBody>
      </p:sp>
      <p:sp>
        <p:nvSpPr>
          <p:cNvPr id="22" name="Rectangle 21"/>
          <p:cNvSpPr/>
          <p:nvPr/>
        </p:nvSpPr>
        <p:spPr>
          <a:xfrm>
            <a:off x="2916912" y="3278162"/>
            <a:ext cx="723275"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g</a:t>
            </a:r>
          </a:p>
        </p:txBody>
      </p:sp>
      <p:sp>
        <p:nvSpPr>
          <p:cNvPr id="23" name="Rectangle 22"/>
          <p:cNvSpPr/>
          <p:nvPr/>
        </p:nvSpPr>
        <p:spPr>
          <a:xfrm>
            <a:off x="3499094" y="3262610"/>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u</a:t>
            </a:r>
          </a:p>
        </p:txBody>
      </p:sp>
      <p:sp>
        <p:nvSpPr>
          <p:cNvPr id="24" name="Rectangle 23"/>
          <p:cNvSpPr/>
          <p:nvPr/>
        </p:nvSpPr>
        <p:spPr>
          <a:xfrm>
            <a:off x="3968736" y="3303044"/>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u</a:t>
            </a:r>
          </a:p>
        </p:txBody>
      </p:sp>
      <p:sp>
        <p:nvSpPr>
          <p:cNvPr id="25" name="Rectangle 24"/>
          <p:cNvSpPr/>
          <p:nvPr/>
        </p:nvSpPr>
        <p:spPr>
          <a:xfrm>
            <a:off x="4550343" y="3306154"/>
            <a:ext cx="684803"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c</a:t>
            </a:r>
          </a:p>
        </p:txBody>
      </p:sp>
      <p:sp>
        <p:nvSpPr>
          <p:cNvPr id="26" name="Rectangle 25"/>
          <p:cNvSpPr/>
          <p:nvPr/>
        </p:nvSpPr>
        <p:spPr>
          <a:xfrm>
            <a:off x="5056733" y="3271942"/>
            <a:ext cx="723275"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g</a:t>
            </a:r>
          </a:p>
        </p:txBody>
      </p:sp>
      <p:cxnSp>
        <p:nvCxnSpPr>
          <p:cNvPr id="27" name="Straight Arrow Connector 26"/>
          <p:cNvCxnSpPr/>
          <p:nvPr/>
        </p:nvCxnSpPr>
        <p:spPr>
          <a:xfrm rot="5400000">
            <a:off x="3744912" y="2886076"/>
            <a:ext cx="1025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4288632" y="2870994"/>
            <a:ext cx="102711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795043" y="2929732"/>
            <a:ext cx="102711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2252662" y="2960688"/>
            <a:ext cx="1025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2722562" y="2908301"/>
            <a:ext cx="1025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3284537" y="2892426"/>
            <a:ext cx="1025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1318418" y="2923382"/>
            <a:ext cx="102711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808162" y="2982913"/>
            <a:ext cx="10255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box(out)">
                                      <p:cBhvr>
                                        <p:cTn id="7" dur="500"/>
                                        <p:tgtEl>
                                          <p:spTgt spid="6246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62468">
                                            <p:txEl>
                                              <p:pRg st="1" end="1"/>
                                            </p:txEl>
                                          </p:spTgt>
                                        </p:tgtEl>
                                        <p:attrNameLst>
                                          <p:attrName>style.visibility</p:attrName>
                                        </p:attrNameLst>
                                      </p:cBhvr>
                                      <p:to>
                                        <p:strVal val="visible"/>
                                      </p:to>
                                    </p:set>
                                    <p:animEffect transition="in" filter="box(out)">
                                      <p:cBhvr>
                                        <p:cTn id="10" dur="500"/>
                                        <p:tgtEl>
                                          <p:spTgt spid="62468">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62468">
                                            <p:txEl>
                                              <p:pRg st="2" end="2"/>
                                            </p:txEl>
                                          </p:spTgt>
                                        </p:tgtEl>
                                        <p:attrNameLst>
                                          <p:attrName>style.visibility</p:attrName>
                                        </p:attrNameLst>
                                      </p:cBhvr>
                                      <p:to>
                                        <p:strVal val="visible"/>
                                      </p:to>
                                    </p:set>
                                    <p:animEffect transition="in" filter="box(out)">
                                      <p:cBhvr>
                                        <p:cTn id="15" dur="500"/>
                                        <p:tgtEl>
                                          <p:spTgt spid="62468">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9463"/>
                                        </p:tgtEl>
                                        <p:attrNameLst>
                                          <p:attrName>style.visibility</p:attrName>
                                        </p:attrNameLst>
                                      </p:cBhvr>
                                      <p:to>
                                        <p:strVal val="visible"/>
                                      </p:to>
                                    </p:set>
                                    <p:anim calcmode="lin" valueType="num">
                                      <p:cBhvr additive="base">
                                        <p:cTn id="20" dur="500" fill="hold"/>
                                        <p:tgtEl>
                                          <p:spTgt spid="19463"/>
                                        </p:tgtEl>
                                        <p:attrNameLst>
                                          <p:attrName>ppt_x</p:attrName>
                                        </p:attrNameLst>
                                      </p:cBhvr>
                                      <p:tavLst>
                                        <p:tav tm="0">
                                          <p:val>
                                            <p:strVal val="#ppt_x"/>
                                          </p:val>
                                        </p:tav>
                                        <p:tav tm="100000">
                                          <p:val>
                                            <p:strVal val="#ppt_x"/>
                                          </p:val>
                                        </p:tav>
                                      </p:tavLst>
                                    </p:anim>
                                    <p:anim calcmode="lin" valueType="num">
                                      <p:cBhvr additive="base">
                                        <p:cTn id="21"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grpId="0" nodeType="clickEffect">
                                  <p:stCondLst>
                                    <p:cond delay="0"/>
                                  </p:stCondLst>
                                  <p:childTnLst>
                                    <p:animEffect transition="out" filter="checkerboard(across)">
                                      <p:cBhvr>
                                        <p:cTn id="25" dur="500"/>
                                        <p:tgtEl>
                                          <p:spTgt spid="62469"/>
                                        </p:tgtEl>
                                      </p:cBhvr>
                                    </p:animEffect>
                                    <p:set>
                                      <p:cBhvr>
                                        <p:cTn id="26" dur="1" fill="hold">
                                          <p:stCondLst>
                                            <p:cond delay="499"/>
                                          </p:stCondLst>
                                        </p:cTn>
                                        <p:tgtEl>
                                          <p:spTgt spid="62469"/>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ox(in)">
                                      <p:cBhvr>
                                        <p:cTn id="31" dur="500"/>
                                        <p:tgtEl>
                                          <p:spTgt spid="1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2472"/>
                                        </p:tgtEl>
                                        <p:attrNameLst>
                                          <p:attrName>style.visibility</p:attrName>
                                        </p:attrNameLst>
                                      </p:cBhvr>
                                      <p:to>
                                        <p:strVal val="visible"/>
                                      </p:to>
                                    </p:set>
                                    <p:animEffect transition="in" filter="box(in)">
                                      <p:cBhvr>
                                        <p:cTn id="36" dur="500"/>
                                        <p:tgtEl>
                                          <p:spTgt spid="6247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464"/>
                                        </p:tgtEl>
                                        <p:attrNameLst>
                                          <p:attrName>style.visibility</p:attrName>
                                        </p:attrNameLst>
                                      </p:cBhvr>
                                      <p:to>
                                        <p:strVal val="visible"/>
                                      </p:to>
                                    </p:set>
                                    <p:anim calcmode="lin" valueType="num">
                                      <p:cBhvr additive="base">
                                        <p:cTn id="41" dur="500" fill="hold"/>
                                        <p:tgtEl>
                                          <p:spTgt spid="19464"/>
                                        </p:tgtEl>
                                        <p:attrNameLst>
                                          <p:attrName>ppt_x</p:attrName>
                                        </p:attrNameLst>
                                      </p:cBhvr>
                                      <p:tavLst>
                                        <p:tav tm="0">
                                          <p:val>
                                            <p:strVal val="#ppt_x"/>
                                          </p:val>
                                        </p:tav>
                                        <p:tav tm="100000">
                                          <p:val>
                                            <p:strVal val="#ppt_x"/>
                                          </p:val>
                                        </p:tav>
                                      </p:tavLst>
                                    </p:anim>
                                    <p:anim calcmode="lin" valueType="num">
                                      <p:cBhvr additive="base">
                                        <p:cTn id="42" dur="500" fill="hold"/>
                                        <p:tgtEl>
                                          <p:spTgt spid="19464"/>
                                        </p:tgtEl>
                                        <p:attrNameLst>
                                          <p:attrName>ppt_y</p:attrName>
                                        </p:attrNameLst>
                                      </p:cBhvr>
                                      <p:tavLst>
                                        <p:tav tm="0">
                                          <p:val>
                                            <p:strVal val="1+#ppt_h/2"/>
                                          </p:val>
                                        </p:tav>
                                        <p:tav tm="100000">
                                          <p:val>
                                            <p:strVal val="#ppt_y"/>
                                          </p:val>
                                        </p:tav>
                                      </p:tavLst>
                                    </p:anim>
                                  </p:childTnLst>
                                </p:cTn>
                              </p:par>
                              <p:par>
                                <p:cTn id="43" presetID="4" presetClass="entr" presetSubtype="16"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ox(in)">
                                      <p:cBhvr>
                                        <p:cTn id="45" dur="500"/>
                                        <p:tgtEl>
                                          <p:spTgt spid="16"/>
                                        </p:tgtEl>
                                      </p:cBhvr>
                                    </p:animEffect>
                                  </p:childTnLst>
                                </p:cTn>
                              </p:par>
                              <p:par>
                                <p:cTn id="46" presetID="4" presetClass="entr" presetSubtype="16"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box(in)">
                                      <p:cBhvr>
                                        <p:cTn id="48" dur="500"/>
                                        <p:tgtEl>
                                          <p:spTgt spid="33"/>
                                        </p:tgtEl>
                                      </p:cBhvr>
                                    </p:animEffect>
                                  </p:childTnLst>
                                </p:cTn>
                              </p:par>
                              <p:par>
                                <p:cTn id="49" presetID="4" presetClass="entr" presetSubtype="16"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box(in)">
                                      <p:cBhvr>
                                        <p:cTn id="51" dur="500"/>
                                        <p:tgtEl>
                                          <p:spTgt spid="34"/>
                                        </p:tgtEl>
                                      </p:cBhvr>
                                    </p:animEffect>
                                  </p:childTnLst>
                                </p:cTn>
                              </p:par>
                              <p:par>
                                <p:cTn id="52" presetID="4" presetClass="entr" presetSubtype="16" fill="hold"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box(in)">
                                      <p:cBhvr>
                                        <p:cTn id="54" dur="500"/>
                                        <p:tgtEl>
                                          <p:spTgt spid="30"/>
                                        </p:tgtEl>
                                      </p:cBhvr>
                                    </p:animEffect>
                                  </p:childTnLst>
                                </p:cTn>
                              </p:par>
                              <p:par>
                                <p:cTn id="55" presetID="4" presetClass="entr" presetSubtype="16"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box(in)">
                                      <p:cBhvr>
                                        <p:cTn id="57" dur="500"/>
                                        <p:tgtEl>
                                          <p:spTgt spid="31"/>
                                        </p:tgtEl>
                                      </p:cBhvr>
                                    </p:animEffect>
                                  </p:childTnLst>
                                </p:cTn>
                              </p:par>
                              <p:par>
                                <p:cTn id="58" presetID="4" presetClass="entr" presetSubtype="16" fill="hold"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box(in)">
                                      <p:cBhvr>
                                        <p:cTn id="60" dur="500"/>
                                        <p:tgtEl>
                                          <p:spTgt spid="32"/>
                                        </p:tgtEl>
                                      </p:cBhvr>
                                    </p:animEffect>
                                  </p:childTnLst>
                                </p:cTn>
                              </p:par>
                              <p:par>
                                <p:cTn id="61" presetID="4" presetClass="entr" presetSubtype="16"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box(in)">
                                      <p:cBhvr>
                                        <p:cTn id="63" dur="500"/>
                                        <p:tgtEl>
                                          <p:spTgt spid="27"/>
                                        </p:tgtEl>
                                      </p:cBhvr>
                                    </p:animEffect>
                                  </p:childTnLst>
                                </p:cTn>
                              </p:par>
                              <p:par>
                                <p:cTn id="64" presetID="4" presetClass="entr" presetSubtype="16"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ox(in)">
                                      <p:cBhvr>
                                        <p:cTn id="66" dur="500"/>
                                        <p:tgtEl>
                                          <p:spTgt spid="28"/>
                                        </p:tgtEl>
                                      </p:cBhvr>
                                    </p:animEffect>
                                  </p:childTnLst>
                                </p:cTn>
                              </p:par>
                              <p:par>
                                <p:cTn id="67" presetID="4" presetClass="entr" presetSubtype="16" fill="hold"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box(in)">
                                      <p:cBhvr>
                                        <p:cTn id="69" dur="500"/>
                                        <p:tgtEl>
                                          <p:spTgt spid="2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500"/>
                                        <p:tgtEl>
                                          <p:spTgt spid="1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500"/>
                                        <p:tgtEl>
                                          <p:spTgt spid="2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500"/>
                                        <p:tgtEl>
                                          <p:spTgt spid="2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500"/>
                                        <p:tgtEl>
                                          <p:spTgt spid="2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500"/>
                                        <p:tgtEl>
                                          <p:spTgt spid="25"/>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500"/>
                                        <p:tgtEl>
                                          <p:spTgt spid="26"/>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32" fill="hold" grpId="0" nodeType="clickEffect">
                                  <p:stCondLst>
                                    <p:cond delay="0"/>
                                  </p:stCondLst>
                                  <p:childTnLst>
                                    <p:set>
                                      <p:cBhvr>
                                        <p:cTn id="102" dur="1" fill="hold">
                                          <p:stCondLst>
                                            <p:cond delay="0"/>
                                          </p:stCondLst>
                                        </p:cTn>
                                        <p:tgtEl>
                                          <p:spTgt spid="13">
                                            <p:txEl>
                                              <p:pRg st="0" end="0"/>
                                            </p:txEl>
                                          </p:spTgt>
                                        </p:tgtEl>
                                        <p:attrNameLst>
                                          <p:attrName>style.visibility</p:attrName>
                                        </p:attrNameLst>
                                      </p:cBhvr>
                                      <p:to>
                                        <p:strVal val="visible"/>
                                      </p:to>
                                    </p:set>
                                    <p:animEffect transition="in" filter="box(out)">
                                      <p:cBhvr>
                                        <p:cTn id="103" dur="500"/>
                                        <p:tgtEl>
                                          <p:spTgt spid="13">
                                            <p:txEl>
                                              <p:pRg st="0" end="0"/>
                                            </p:txEl>
                                          </p:spTgt>
                                        </p:tgtEl>
                                      </p:cBhvr>
                                    </p:animEffect>
                                  </p:childTnLst>
                                  <p:subTnLst>
                                    <p:audio>
                                      <p:cMediaNode>
                                        <p:cTn display="0" masterRel="sameClick">
                                          <p:stCondLst>
                                            <p:cond evt="begin" delay="0">
                                              <p:tn val="101"/>
                                            </p:cond>
                                          </p:stCondLst>
                                          <p:endCondLst>
                                            <p:cond evt="onStopAudio" delay="0">
                                              <p:tgtEl>
                                                <p:sldTgt/>
                                              </p:tgtEl>
                                            </p:cond>
                                          </p:endCondLst>
                                        </p:cTn>
                                        <p:tgtEl>
                                          <p:sndTgt r:embed="rId2" name="camera.wav"/>
                                        </p:tgtEl>
                                      </p:cMediaNode>
                                    </p:audio>
                                  </p:subTnLst>
                                </p:cTn>
                              </p:par>
                            </p:childTnLst>
                          </p:cTn>
                        </p:par>
                      </p:childTnLst>
                    </p:cTn>
                  </p:par>
                  <p:par>
                    <p:cTn id="104" fill="hold" nodeType="clickPar">
                      <p:stCondLst>
                        <p:cond delay="indefinite"/>
                      </p:stCondLst>
                      <p:childTnLst>
                        <p:par>
                          <p:cTn id="105" fill="hold" nodeType="withGroup">
                            <p:stCondLst>
                              <p:cond delay="0"/>
                            </p:stCondLst>
                            <p:childTnLst>
                              <p:par>
                                <p:cTn id="106" presetID="4" presetClass="entr" presetSubtype="32" fill="hold" grpId="0" nodeType="clickEffect">
                                  <p:stCondLst>
                                    <p:cond delay="0"/>
                                  </p:stCondLst>
                                  <p:childTnLst>
                                    <p:set>
                                      <p:cBhvr>
                                        <p:cTn id="107" dur="1" fill="hold">
                                          <p:stCondLst>
                                            <p:cond delay="0"/>
                                          </p:stCondLst>
                                        </p:cTn>
                                        <p:tgtEl>
                                          <p:spTgt spid="13">
                                            <p:txEl>
                                              <p:pRg st="1" end="1"/>
                                            </p:txEl>
                                          </p:spTgt>
                                        </p:tgtEl>
                                        <p:attrNameLst>
                                          <p:attrName>style.visibility</p:attrName>
                                        </p:attrNameLst>
                                      </p:cBhvr>
                                      <p:to>
                                        <p:strVal val="visible"/>
                                      </p:to>
                                    </p:set>
                                    <p:animEffect transition="in" filter="box(out)">
                                      <p:cBhvr>
                                        <p:cTn id="108" dur="500"/>
                                        <p:tgtEl>
                                          <p:spTgt spid="13">
                                            <p:txEl>
                                              <p:pRg st="1" end="1"/>
                                            </p:txEl>
                                          </p:spTgt>
                                        </p:tgtEl>
                                      </p:cBhvr>
                                    </p:animEffect>
                                  </p:childTnLst>
                                  <p:subTnLst>
                                    <p:audio>
                                      <p:cMediaNode>
                                        <p:cTn display="0" masterRel="sameClick">
                                          <p:stCondLst>
                                            <p:cond evt="begin" delay="0">
                                              <p:tn val="10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p" autoUpdateAnimBg="0"/>
      <p:bldP spid="62469" grpId="0" animBg="1"/>
      <p:bldP spid="62472" grpId="0" animBg="1"/>
      <p:bldP spid="19463" grpId="0"/>
      <p:bldP spid="19464" grpId="0"/>
      <p:bldP spid="12" grpId="0"/>
      <p:bldP spid="13" grpId="0" build="p" autoUpdateAnimBg="0"/>
      <p:bldP spid="19" grpId="0"/>
      <p:bldP spid="20" grpId="0"/>
      <p:bldP spid="21" grpId="0"/>
      <p:bldP spid="22"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2" name="Picture 12" descr="bio_ch12_41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1975" y="1212850"/>
            <a:ext cx="4772025"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6092825" y="3403600"/>
            <a:ext cx="103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spcBef>
                <a:spcPct val="50000"/>
              </a:spcBef>
            </a:pPr>
            <a:r>
              <a:rPr lang="en-US">
                <a:solidFill>
                  <a:schemeClr val="bg1"/>
                </a:solidFill>
              </a:rPr>
              <a:t>mRNA</a:t>
            </a:r>
          </a:p>
        </p:txBody>
      </p:sp>
      <p:sp>
        <p:nvSpPr>
          <p:cNvPr id="20484" name="Text Box 4"/>
          <p:cNvSpPr txBox="1">
            <a:spLocks noChangeArrowheads="1"/>
          </p:cNvSpPr>
          <p:nvPr/>
        </p:nvSpPr>
        <p:spPr bwMode="auto">
          <a:xfrm>
            <a:off x="6858000" y="3294063"/>
            <a:ext cx="812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spcBef>
                <a:spcPct val="50000"/>
              </a:spcBef>
            </a:pPr>
            <a:r>
              <a:rPr lang="en-US">
                <a:solidFill>
                  <a:schemeClr val="bg1"/>
                </a:solidFill>
              </a:rPr>
              <a:t>DNA</a:t>
            </a:r>
          </a:p>
        </p:txBody>
      </p:sp>
      <p:sp>
        <p:nvSpPr>
          <p:cNvPr id="20485" name="Text Box 5"/>
          <p:cNvSpPr txBox="1">
            <a:spLocks noChangeArrowheads="1"/>
          </p:cNvSpPr>
          <p:nvPr/>
        </p:nvSpPr>
        <p:spPr bwMode="auto">
          <a:xfrm>
            <a:off x="6283325" y="2730500"/>
            <a:ext cx="16764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nSpc>
                <a:spcPct val="85000"/>
              </a:lnSpc>
              <a:spcBef>
                <a:spcPct val="50000"/>
              </a:spcBef>
            </a:pPr>
            <a:r>
              <a:rPr lang="en-US">
                <a:solidFill>
                  <a:schemeClr val="bg1"/>
                </a:solidFill>
              </a:rPr>
              <a:t>RNA</a:t>
            </a:r>
            <a:br>
              <a:rPr lang="en-US">
                <a:solidFill>
                  <a:schemeClr val="bg1"/>
                </a:solidFill>
              </a:rPr>
            </a:br>
            <a:r>
              <a:rPr lang="en-US">
                <a:solidFill>
                  <a:schemeClr val="bg1"/>
                </a:solidFill>
              </a:rPr>
              <a:t>polymerase</a:t>
            </a:r>
          </a:p>
        </p:txBody>
      </p:sp>
      <p:sp>
        <p:nvSpPr>
          <p:cNvPr id="117766" name="Rectangle 6"/>
          <p:cNvSpPr>
            <a:spLocks noGrp="1" noChangeArrowheads="1"/>
          </p:cNvSpPr>
          <p:nvPr>
            <p:ph type="title"/>
          </p:nvPr>
        </p:nvSpPr>
        <p:spPr>
          <a:xfrm>
            <a:off x="419100" y="471488"/>
            <a:ext cx="8724900" cy="550862"/>
          </a:xfrm>
        </p:spPr>
        <p:txBody>
          <a:bodyPr>
            <a:normAutofit fontScale="90000"/>
          </a:bodyPr>
          <a:lstStyle/>
          <a:p>
            <a:pPr eaLnBrk="1" fontAlgn="auto" hangingPunct="1">
              <a:spcAft>
                <a:spcPts val="0"/>
              </a:spcAft>
              <a:defRPr/>
            </a:pPr>
            <a:r>
              <a:rPr lang="en-US" sz="3100" dirty="0" smtClean="0">
                <a:solidFill>
                  <a:schemeClr val="tx2">
                    <a:satMod val="200000"/>
                  </a:schemeClr>
                </a:solidFill>
              </a:rPr>
              <a:t>Answer the following questions while watching the video</a:t>
            </a:r>
            <a:r>
              <a:rPr lang="en-US" dirty="0" smtClean="0">
                <a:solidFill>
                  <a:schemeClr val="tx2">
                    <a:satMod val="200000"/>
                  </a:schemeClr>
                </a:solidFill>
              </a:rPr>
              <a:t>.</a:t>
            </a:r>
            <a:endParaRPr lang="en-US" dirty="0">
              <a:solidFill>
                <a:schemeClr val="tx2">
                  <a:satMod val="200000"/>
                </a:schemeClr>
              </a:solidFill>
            </a:endParaRPr>
          </a:p>
        </p:txBody>
      </p:sp>
      <p:sp>
        <p:nvSpPr>
          <p:cNvPr id="20487" name="Text Box 8"/>
          <p:cNvSpPr txBox="1">
            <a:spLocks noChangeArrowheads="1"/>
          </p:cNvSpPr>
          <p:nvPr/>
        </p:nvSpPr>
        <p:spPr bwMode="auto">
          <a:xfrm>
            <a:off x="4541838" y="1165225"/>
            <a:ext cx="200818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lnSpc>
                <a:spcPct val="115000"/>
              </a:lnSpc>
            </a:pPr>
            <a:r>
              <a:rPr lang="en-US" sz="1000" b="0">
                <a:solidFill>
                  <a:schemeClr val="bg1"/>
                </a:solidFill>
              </a:rPr>
              <a:t>Adenine (DNA and RNA)</a:t>
            </a:r>
          </a:p>
          <a:p>
            <a:pPr algn="l">
              <a:lnSpc>
                <a:spcPct val="115000"/>
              </a:lnSpc>
            </a:pPr>
            <a:r>
              <a:rPr lang="en-US" sz="1000" b="0">
                <a:solidFill>
                  <a:schemeClr val="bg1"/>
                </a:solidFill>
              </a:rPr>
              <a:t>Cystosine (DNA and RNA)</a:t>
            </a:r>
          </a:p>
          <a:p>
            <a:pPr algn="l">
              <a:lnSpc>
                <a:spcPct val="115000"/>
              </a:lnSpc>
            </a:pPr>
            <a:r>
              <a:rPr lang="en-US" sz="1000" b="0">
                <a:solidFill>
                  <a:schemeClr val="bg1"/>
                </a:solidFill>
              </a:rPr>
              <a:t>Guanine(DNA and RNA)</a:t>
            </a:r>
          </a:p>
          <a:p>
            <a:pPr algn="l">
              <a:lnSpc>
                <a:spcPct val="115000"/>
              </a:lnSpc>
            </a:pPr>
            <a:r>
              <a:rPr lang="en-US" sz="1000" b="0">
                <a:solidFill>
                  <a:schemeClr val="bg1"/>
                </a:solidFill>
              </a:rPr>
              <a:t>Thymine (DNA only)</a:t>
            </a:r>
          </a:p>
          <a:p>
            <a:pPr algn="l">
              <a:lnSpc>
                <a:spcPct val="115000"/>
              </a:lnSpc>
            </a:pPr>
            <a:r>
              <a:rPr lang="en-US" sz="1000" b="0">
                <a:solidFill>
                  <a:schemeClr val="bg1"/>
                </a:solidFill>
              </a:rPr>
              <a:t>Uracil (RNA only)</a:t>
            </a:r>
          </a:p>
        </p:txBody>
      </p:sp>
      <p:sp>
        <p:nvSpPr>
          <p:cNvPr id="14" name="Title 1"/>
          <p:cNvSpPr txBox="1">
            <a:spLocks/>
          </p:cNvSpPr>
          <p:nvPr/>
        </p:nvSpPr>
        <p:spPr>
          <a:xfrm>
            <a:off x="0" y="0"/>
            <a:ext cx="9144000" cy="914400"/>
          </a:xfrm>
          <a:prstGeom prst="rect">
            <a:avLst/>
          </a:prstGeom>
        </p:spPr>
        <p:txBody>
          <a:bodyPr/>
          <a:lstStyle/>
          <a:p>
            <a:pPr marL="803275" indent="-803275" algn="l" eaLnBrk="1" fontAlgn="auto" hangingPunct="1">
              <a:spcAft>
                <a:spcPts val="0"/>
              </a:spcAft>
              <a:defRPr/>
            </a:pPr>
            <a:r>
              <a:rPr lang="en-US" sz="2400" b="0" spc="-100" dirty="0">
                <a:solidFill>
                  <a:schemeClr val="tx2">
                    <a:satMod val="200000"/>
                  </a:schemeClr>
                </a:solidFill>
                <a:latin typeface="+mj-lt"/>
                <a:ea typeface="+mj-ea"/>
                <a:cs typeface="+mj-cs"/>
              </a:rPr>
              <a:t>Obj. D) Summarize the two stages of protein synthesis</a:t>
            </a:r>
          </a:p>
        </p:txBody>
      </p:sp>
      <p:sp>
        <p:nvSpPr>
          <p:cNvPr id="20489" name="TextBox 14"/>
          <p:cNvSpPr txBox="1">
            <a:spLocks noChangeArrowheads="1"/>
          </p:cNvSpPr>
          <p:nvPr/>
        </p:nvSpPr>
        <p:spPr bwMode="auto">
          <a:xfrm>
            <a:off x="4598988" y="3956050"/>
            <a:ext cx="45450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dirty="0">
                <a:solidFill>
                  <a:srgbClr val="FF0000"/>
                </a:solidFill>
              </a:rPr>
              <a:t>DNA Transcription Video – Prentice Hall</a:t>
            </a:r>
          </a:p>
        </p:txBody>
      </p:sp>
      <p:sp>
        <p:nvSpPr>
          <p:cNvPr id="20490" name="TextBox 15"/>
          <p:cNvSpPr txBox="1">
            <a:spLocks noChangeArrowheads="1"/>
          </p:cNvSpPr>
          <p:nvPr/>
        </p:nvSpPr>
        <p:spPr bwMode="auto">
          <a:xfrm>
            <a:off x="0" y="1474788"/>
            <a:ext cx="46101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buFontTx/>
              <a:buAutoNum type="arabicPeriod"/>
            </a:pPr>
            <a:r>
              <a:rPr lang="en-US" sz="3200"/>
              <a:t>What molecule provides instructions to make proteins? </a:t>
            </a:r>
          </a:p>
          <a:p>
            <a:pPr algn="l">
              <a:buFontTx/>
              <a:buAutoNum type="arabicPeriod"/>
            </a:pPr>
            <a:r>
              <a:rPr lang="en-US" sz="3200"/>
              <a:t>What type of RNA receives a copy of these instructions?</a:t>
            </a:r>
          </a:p>
        </p:txBody>
      </p:sp>
      <p:sp>
        <p:nvSpPr>
          <p:cNvPr id="20491" name="TextBox 15"/>
          <p:cNvSpPr txBox="1">
            <a:spLocks noChangeArrowheads="1"/>
          </p:cNvSpPr>
          <p:nvPr/>
        </p:nvSpPr>
        <p:spPr bwMode="auto">
          <a:xfrm>
            <a:off x="0" y="4795838"/>
            <a:ext cx="89916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buFontTx/>
              <a:buAutoNum type="arabicPeriod" startAt="3"/>
            </a:pPr>
            <a:r>
              <a:rPr lang="en-US" sz="3200"/>
              <a:t>What base replaces thymine in RNA?</a:t>
            </a:r>
          </a:p>
          <a:p>
            <a:pPr algn="l">
              <a:buFontTx/>
              <a:buAutoNum type="arabicPeriod" startAt="3"/>
            </a:pPr>
            <a:r>
              <a:rPr lang="en-US" sz="3200"/>
              <a:t>Identify the mRNA bases for the following DNA bases:</a:t>
            </a:r>
          </a:p>
          <a:p>
            <a:pPr algn="l"/>
            <a:r>
              <a:rPr lang="en-US" sz="3200"/>
              <a:t>	TACCAACCT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417513"/>
            <a:ext cx="7772400" cy="1143000"/>
          </a:xfrm>
        </p:spPr>
        <p:txBody>
          <a:bodyPr/>
          <a:lstStyle/>
          <a:p>
            <a:pPr eaLnBrk="1" fontAlgn="auto" hangingPunct="1">
              <a:spcAft>
                <a:spcPts val="0"/>
              </a:spcAft>
              <a:defRPr/>
            </a:pPr>
            <a:r>
              <a:rPr lang="en-US" dirty="0" smtClean="0">
                <a:solidFill>
                  <a:schemeClr val="tx2">
                    <a:satMod val="200000"/>
                  </a:schemeClr>
                </a:solidFill>
              </a:rPr>
              <a:t>Stage 2 = Translation </a:t>
            </a:r>
            <a:r>
              <a:rPr lang="en-US" dirty="0">
                <a:solidFill>
                  <a:schemeClr val="tx2">
                    <a:satMod val="200000"/>
                  </a:schemeClr>
                </a:solidFill>
              </a:rPr>
              <a:t>=</a:t>
            </a:r>
          </a:p>
        </p:txBody>
      </p:sp>
      <p:sp>
        <p:nvSpPr>
          <p:cNvPr id="23555" name="Rectangle 4" descr="Rectangle: Click to edit Master text styles&#10;Second level&#10;Third level&#10;Fourth level&#10;Fifth level"/>
          <p:cNvSpPr>
            <a:spLocks noGrp="1" noChangeArrowheads="1"/>
          </p:cNvSpPr>
          <p:nvPr>
            <p:ph type="body" sz="half" idx="2"/>
          </p:nvPr>
        </p:nvSpPr>
        <p:spPr>
          <a:xfrm>
            <a:off x="4876800" y="1219200"/>
            <a:ext cx="3810000" cy="4953000"/>
          </a:xfrm>
        </p:spPr>
        <p:txBody>
          <a:bodyPr/>
          <a:lstStyle/>
          <a:p>
            <a:pPr eaLnBrk="1" hangingPunct="1"/>
            <a:r>
              <a:rPr lang="en-US" sz="3600" b="1" smtClean="0"/>
              <a:t>Conversion of the message (mRNA Code)</a:t>
            </a:r>
          </a:p>
          <a:p>
            <a:pPr eaLnBrk="1" hangingPunct="1"/>
            <a:r>
              <a:rPr lang="en-US" sz="3600" b="1" smtClean="0"/>
              <a:t>Into a </a:t>
            </a:r>
            <a:r>
              <a:rPr lang="en-US" sz="3600" b="1" u="sng" smtClean="0"/>
              <a:t>protein</a:t>
            </a:r>
          </a:p>
          <a:p>
            <a:pPr eaLnBrk="1" hangingPunct="1"/>
            <a:r>
              <a:rPr lang="en-US" sz="3600" b="1" smtClean="0"/>
              <a:t>By the ribosome </a:t>
            </a:r>
          </a:p>
        </p:txBody>
      </p:sp>
      <p:pic>
        <p:nvPicPr>
          <p:cNvPr id="21508" name="Picture 5" descr="Weighlft"/>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304800" y="1752600"/>
            <a:ext cx="4191000" cy="4005263"/>
          </a:xfrm>
          <a:noFill/>
        </p:spPr>
      </p:pic>
      <p:sp>
        <p:nvSpPr>
          <p:cNvPr id="5" name="Title 1"/>
          <p:cNvSpPr txBox="1">
            <a:spLocks/>
          </p:cNvSpPr>
          <p:nvPr/>
        </p:nvSpPr>
        <p:spPr>
          <a:xfrm>
            <a:off x="0" y="0"/>
            <a:ext cx="9144000" cy="914400"/>
          </a:xfrm>
          <a:prstGeom prst="rect">
            <a:avLst/>
          </a:prstGeom>
        </p:spPr>
        <p:txBody>
          <a:bodyPr/>
          <a:lstStyle/>
          <a:p>
            <a:pPr marL="803275" indent="-803275" algn="l" eaLnBrk="1" fontAlgn="auto" hangingPunct="1">
              <a:spcAft>
                <a:spcPts val="0"/>
              </a:spcAft>
              <a:defRPr/>
            </a:pPr>
            <a:r>
              <a:rPr lang="en-US" sz="2400" b="0" spc="-100" dirty="0">
                <a:solidFill>
                  <a:schemeClr val="tx2">
                    <a:satMod val="200000"/>
                  </a:schemeClr>
                </a:solidFill>
                <a:latin typeface="+mj-lt"/>
                <a:ea typeface="+mj-ea"/>
                <a:cs typeface="+mj-cs"/>
              </a:rPr>
              <a:t>Obj. D) Summarize the two stages of protein synthesis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20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66700"/>
            <a:ext cx="4800600" cy="1143000"/>
          </a:xfrm>
        </p:spPr>
        <p:txBody>
          <a:bodyPr/>
          <a:lstStyle/>
          <a:p>
            <a:pPr eaLnBrk="1" fontAlgn="auto" hangingPunct="1">
              <a:spcAft>
                <a:spcPts val="0"/>
              </a:spcAft>
              <a:defRPr/>
            </a:pPr>
            <a:r>
              <a:rPr lang="en-US" sz="4800" dirty="0" smtClean="0">
                <a:solidFill>
                  <a:schemeClr val="tx2">
                    <a:satMod val="200000"/>
                  </a:schemeClr>
                </a:solidFill>
              </a:rPr>
              <a:t>Translati</a:t>
            </a:r>
            <a:r>
              <a:rPr lang="en-US" sz="6000" dirty="0" smtClean="0">
                <a:solidFill>
                  <a:schemeClr val="tx2">
                    <a:satMod val="200000"/>
                  </a:schemeClr>
                </a:solidFill>
              </a:rPr>
              <a:t>on </a:t>
            </a:r>
            <a:endParaRPr lang="en-US" sz="6000" dirty="0">
              <a:solidFill>
                <a:schemeClr val="tx2">
                  <a:satMod val="200000"/>
                </a:schemeClr>
              </a:solidFill>
            </a:endParaRPr>
          </a:p>
        </p:txBody>
      </p:sp>
      <p:sp>
        <p:nvSpPr>
          <p:cNvPr id="22531" name="Text Box 9"/>
          <p:cNvSpPr txBox="1">
            <a:spLocks noChangeArrowheads="1"/>
          </p:cNvSpPr>
          <p:nvPr/>
        </p:nvSpPr>
        <p:spPr bwMode="auto">
          <a:xfrm>
            <a:off x="3352800" y="6096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endParaRPr lang="en-US"/>
          </a:p>
        </p:txBody>
      </p:sp>
      <p:sp>
        <p:nvSpPr>
          <p:cNvPr id="13" name="Title 1"/>
          <p:cNvSpPr txBox="1">
            <a:spLocks/>
          </p:cNvSpPr>
          <p:nvPr/>
        </p:nvSpPr>
        <p:spPr>
          <a:xfrm>
            <a:off x="0" y="0"/>
            <a:ext cx="9144000" cy="914400"/>
          </a:xfrm>
          <a:prstGeom prst="rect">
            <a:avLst/>
          </a:prstGeom>
        </p:spPr>
        <p:txBody>
          <a:bodyPr/>
          <a:lstStyle/>
          <a:p>
            <a:pPr marL="803275" indent="-803275" algn="l" eaLnBrk="1" fontAlgn="auto" hangingPunct="1">
              <a:spcAft>
                <a:spcPts val="0"/>
              </a:spcAft>
              <a:defRPr/>
            </a:pPr>
            <a:r>
              <a:rPr lang="en-US" sz="2400" b="0" spc="-100" dirty="0">
                <a:solidFill>
                  <a:schemeClr val="tx2">
                    <a:satMod val="200000"/>
                  </a:schemeClr>
                </a:solidFill>
                <a:latin typeface="+mj-lt"/>
                <a:ea typeface="+mj-ea"/>
                <a:cs typeface="+mj-cs"/>
              </a:rPr>
              <a:t>Obj. D) Summarize the two stages of protein synthesis</a:t>
            </a:r>
          </a:p>
        </p:txBody>
      </p:sp>
      <p:pic>
        <p:nvPicPr>
          <p:cNvPr id="22533" name="Picture 2" descr="bio_ch12_4139"/>
          <p:cNvPicPr>
            <a:picLocks noChangeAspect="1" noChangeArrowheads="1"/>
          </p:cNvPicPr>
          <p:nvPr/>
        </p:nvPicPr>
        <p:blipFill>
          <a:blip r:embed="rId2">
            <a:clrChange>
              <a:clrFrom>
                <a:srgbClr val="FFFFFD"/>
              </a:clrFrom>
              <a:clrTo>
                <a:srgbClr val="FFFFFD">
                  <a:alpha val="0"/>
                </a:srgbClr>
              </a:clrTo>
            </a:clrChange>
            <a:extLst>
              <a:ext uri="{28A0092B-C50C-407E-A947-70E740481C1C}">
                <a14:useLocalDpi xmlns:a14="http://schemas.microsoft.com/office/drawing/2010/main" val="0"/>
              </a:ext>
            </a:extLst>
          </a:blip>
          <a:srcRect/>
          <a:stretch>
            <a:fillRect/>
          </a:stretch>
        </p:blipFill>
        <p:spPr bwMode="auto">
          <a:xfrm>
            <a:off x="1425575" y="750888"/>
            <a:ext cx="7718425" cy="534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0" y="5989638"/>
            <a:ext cx="85105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gn="l">
              <a:lnSpc>
                <a:spcPct val="90000"/>
              </a:lnSpc>
              <a:buFont typeface="Wingdings" pitchFamily="2" charset="2"/>
              <a:buAutoNum type="arabicPeriod"/>
            </a:pPr>
            <a:r>
              <a:rPr lang="en-US" sz="2800">
                <a:solidFill>
                  <a:srgbClr val="FFFF00"/>
                </a:solidFill>
              </a:rPr>
              <a:t>mRNA arrives at the Ribosome – </a:t>
            </a:r>
          </a:p>
          <a:p>
            <a:pPr marL="533400" indent="-533400" algn="l">
              <a:lnSpc>
                <a:spcPct val="90000"/>
              </a:lnSpc>
            </a:pPr>
            <a:r>
              <a:rPr lang="en-US" sz="2800">
                <a:solidFill>
                  <a:srgbClr val="FFFF00"/>
                </a:solidFill>
              </a:rPr>
              <a:t>	* AUG is the start codon</a:t>
            </a:r>
          </a:p>
        </p:txBody>
      </p:sp>
      <p:sp>
        <p:nvSpPr>
          <p:cNvPr id="17" name="Rectangle 16"/>
          <p:cNvSpPr>
            <a:spLocks noChangeArrowheads="1"/>
          </p:cNvSpPr>
          <p:nvPr/>
        </p:nvSpPr>
        <p:spPr bwMode="auto">
          <a:xfrm>
            <a:off x="6157913" y="3182938"/>
            <a:ext cx="2986087"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gn="l">
              <a:lnSpc>
                <a:spcPct val="90000"/>
              </a:lnSpc>
            </a:pPr>
            <a:r>
              <a:rPr lang="en-US" sz="2800">
                <a:solidFill>
                  <a:srgbClr val="FFFF00"/>
                </a:solidFill>
              </a:rPr>
              <a:t>2.  tRNA picks up an amino acid</a:t>
            </a:r>
          </a:p>
        </p:txBody>
      </p:sp>
      <p:sp>
        <p:nvSpPr>
          <p:cNvPr id="18" name="Rectangle 17"/>
          <p:cNvSpPr>
            <a:spLocks noChangeArrowheads="1"/>
          </p:cNvSpPr>
          <p:nvPr/>
        </p:nvSpPr>
        <p:spPr bwMode="auto">
          <a:xfrm>
            <a:off x="0" y="2965450"/>
            <a:ext cx="3349625"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gn="l">
              <a:lnSpc>
                <a:spcPct val="90000"/>
              </a:lnSpc>
            </a:pPr>
            <a:r>
              <a:rPr lang="en-US" sz="2800">
                <a:solidFill>
                  <a:srgbClr val="FFFF00"/>
                </a:solidFill>
              </a:rPr>
              <a:t>3.  tRNA delivers the AA to the ribosome</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blinds(horizontal)">
                                      <p:cBhvr>
                                        <p:cTn id="12" dur="500"/>
                                        <p:tgtEl>
                                          <p:spTgt spid="1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box(in)">
                                      <p:cBhvr>
                                        <p:cTn id="1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7" name="Text Box 8"/>
          <p:cNvSpPr txBox="1">
            <a:spLocks noChangeArrowheads="1"/>
          </p:cNvSpPr>
          <p:nvPr/>
        </p:nvSpPr>
        <p:spPr bwMode="auto">
          <a:xfrm>
            <a:off x="5689600" y="577850"/>
            <a:ext cx="3117850" cy="15700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3200"/>
              <a:t>5. Polypeptide</a:t>
            </a:r>
          </a:p>
          <a:p>
            <a:pPr algn="l"/>
            <a:r>
              <a:rPr lang="en-US" sz="3200"/>
              <a:t>Chain grows = protein</a:t>
            </a:r>
          </a:p>
        </p:txBody>
      </p:sp>
      <p:pic>
        <p:nvPicPr>
          <p:cNvPr id="49161" name="Picture 9" descr="WB0162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882775"/>
            <a:ext cx="1524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1539875" y="2740025"/>
            <a:ext cx="30702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l"/>
            <a:r>
              <a:rPr lang="en-US" sz="2800">
                <a:solidFill>
                  <a:srgbClr val="FFFF00"/>
                </a:solidFill>
              </a:rPr>
              <a:t>1.	tRNA delivers amino acid</a:t>
            </a:r>
          </a:p>
        </p:txBody>
      </p:sp>
      <p:pic>
        <p:nvPicPr>
          <p:cNvPr id="23557" name="Picture 2" descr="bio_ch12_619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503363"/>
            <a:ext cx="88011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txBox="1">
            <a:spLocks/>
          </p:cNvSpPr>
          <p:nvPr/>
        </p:nvSpPr>
        <p:spPr>
          <a:xfrm>
            <a:off x="0" y="0"/>
            <a:ext cx="9144000" cy="914400"/>
          </a:xfrm>
          <a:prstGeom prst="rect">
            <a:avLst/>
          </a:prstGeom>
        </p:spPr>
        <p:txBody>
          <a:bodyPr/>
          <a:lstStyle/>
          <a:p>
            <a:pPr marL="803275" indent="-803275" algn="l" eaLnBrk="1" fontAlgn="auto" hangingPunct="1">
              <a:spcAft>
                <a:spcPts val="0"/>
              </a:spcAft>
              <a:defRPr/>
            </a:pPr>
            <a:r>
              <a:rPr lang="en-US" sz="2400" b="0" spc="-100" dirty="0">
                <a:solidFill>
                  <a:schemeClr val="tx2">
                    <a:satMod val="200000"/>
                  </a:schemeClr>
                </a:solidFill>
                <a:latin typeface="+mj-lt"/>
                <a:ea typeface="+mj-ea"/>
                <a:cs typeface="+mj-cs"/>
              </a:rPr>
              <a:t>Obj. D) Summarize the two stages of protein synthesis</a:t>
            </a:r>
          </a:p>
        </p:txBody>
      </p:sp>
      <p:sp>
        <p:nvSpPr>
          <p:cNvPr id="14" name="Rectangle 14"/>
          <p:cNvSpPr>
            <a:spLocks noGrp="1" noChangeArrowheads="1"/>
          </p:cNvSpPr>
          <p:nvPr>
            <p:ph type="title"/>
          </p:nvPr>
        </p:nvSpPr>
        <p:spPr>
          <a:xfrm>
            <a:off x="0" y="406400"/>
            <a:ext cx="5607050" cy="550863"/>
          </a:xfrm>
        </p:spPr>
        <p:txBody>
          <a:bodyPr>
            <a:normAutofit fontScale="90000"/>
          </a:bodyPr>
          <a:lstStyle/>
          <a:p>
            <a:pPr eaLnBrk="1" fontAlgn="auto" hangingPunct="1">
              <a:lnSpc>
                <a:spcPct val="80000"/>
              </a:lnSpc>
              <a:spcAft>
                <a:spcPts val="0"/>
              </a:spcAft>
              <a:defRPr/>
            </a:pPr>
            <a:r>
              <a:rPr lang="en-US" dirty="0">
                <a:solidFill>
                  <a:schemeClr val="tx2">
                    <a:satMod val="200000"/>
                  </a:schemeClr>
                </a:solidFill>
              </a:rPr>
              <a:t>Translation Completed </a:t>
            </a:r>
            <a:r>
              <a:rPr lang="en-US" dirty="0" smtClean="0">
                <a:solidFill>
                  <a:schemeClr val="tx2">
                    <a:satMod val="200000"/>
                  </a:schemeClr>
                </a:solidFill>
              </a:rPr>
              <a:t>-</a:t>
            </a:r>
            <a:endParaRPr lang="en-US" dirty="0">
              <a:solidFill>
                <a:schemeClr val="tx2">
                  <a:satMod val="200000"/>
                </a:schemeClr>
              </a:solidFill>
            </a:endParaRPr>
          </a:p>
        </p:txBody>
      </p:sp>
      <p:sp>
        <p:nvSpPr>
          <p:cNvPr id="16" name="Rectangle 15"/>
          <p:cNvSpPr/>
          <p:nvPr/>
        </p:nvSpPr>
        <p:spPr>
          <a:xfrm>
            <a:off x="5486400" y="5467350"/>
            <a:ext cx="466725" cy="41116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 Box 13"/>
          <p:cNvSpPr txBox="1">
            <a:spLocks noChangeArrowheads="1"/>
          </p:cNvSpPr>
          <p:nvPr/>
        </p:nvSpPr>
        <p:spPr bwMode="auto">
          <a:xfrm>
            <a:off x="4552950" y="5486400"/>
            <a:ext cx="4367213"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spcBef>
                <a:spcPct val="10000"/>
              </a:spcBef>
            </a:pPr>
            <a:r>
              <a:rPr lang="en-US" sz="2400">
                <a:solidFill>
                  <a:srgbClr val="FFFF00"/>
                </a:solidFill>
              </a:rPr>
              <a:t>Completing the Polypeptide</a:t>
            </a:r>
          </a:p>
          <a:p>
            <a:pPr algn="l">
              <a:spcBef>
                <a:spcPct val="10000"/>
              </a:spcBef>
            </a:pPr>
            <a:r>
              <a:rPr lang="en-US" sz="2400">
                <a:solidFill>
                  <a:srgbClr val="FFFF00"/>
                </a:solidFill>
              </a:rPr>
              <a:t>Stops at STOP codon</a:t>
            </a:r>
          </a:p>
          <a:p>
            <a:pPr algn="l">
              <a:spcBef>
                <a:spcPct val="10000"/>
              </a:spcBef>
            </a:pPr>
            <a:r>
              <a:rPr lang="en-US" sz="2400">
                <a:solidFill>
                  <a:srgbClr val="FFFF00"/>
                </a:solidFill>
              </a:rPr>
              <a:t>      3 STOP codons exist</a:t>
            </a:r>
          </a:p>
        </p:txBody>
      </p:sp>
      <p:sp>
        <p:nvSpPr>
          <p:cNvPr id="18" name="Rectangle 17"/>
          <p:cNvSpPr>
            <a:spLocks noChangeArrowheads="1"/>
          </p:cNvSpPr>
          <p:nvPr/>
        </p:nvSpPr>
        <p:spPr bwMode="auto">
          <a:xfrm>
            <a:off x="0" y="5903913"/>
            <a:ext cx="39941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lang="en-US" sz="2800">
                <a:solidFill>
                  <a:srgbClr val="FFFF00"/>
                </a:solidFill>
              </a:rPr>
              <a:t>2.  Ribosome joins amino acids</a:t>
            </a:r>
          </a:p>
        </p:txBody>
      </p:sp>
      <p:sp>
        <p:nvSpPr>
          <p:cNvPr id="19" name="Rectangle 18"/>
          <p:cNvSpPr>
            <a:spLocks noChangeArrowheads="1"/>
          </p:cNvSpPr>
          <p:nvPr/>
        </p:nvSpPr>
        <p:spPr bwMode="auto">
          <a:xfrm>
            <a:off x="4291013" y="2330450"/>
            <a:ext cx="42560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spcBef>
                <a:spcPct val="50000"/>
              </a:spcBef>
            </a:pPr>
            <a:r>
              <a:rPr lang="en-US" sz="2800">
                <a:solidFill>
                  <a:srgbClr val="FFFF00"/>
                </a:solidFill>
              </a:rPr>
              <a:t>3.   Peptide bond forms </a:t>
            </a:r>
          </a:p>
        </p:txBody>
      </p:sp>
      <p:sp>
        <p:nvSpPr>
          <p:cNvPr id="20" name="Rectangle 19"/>
          <p:cNvSpPr>
            <a:spLocks noChangeArrowheads="1"/>
          </p:cNvSpPr>
          <p:nvPr/>
        </p:nvSpPr>
        <p:spPr bwMode="auto">
          <a:xfrm>
            <a:off x="0" y="2652713"/>
            <a:ext cx="22574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lang="en-US" sz="2800">
                <a:solidFill>
                  <a:srgbClr val="FFFF00"/>
                </a:solidFill>
              </a:rPr>
              <a:t>4.  tRNA leaves</a:t>
            </a:r>
          </a:p>
        </p:txBody>
      </p:sp>
      <p:sp>
        <p:nvSpPr>
          <p:cNvPr id="21" name="Rectangle 20"/>
          <p:cNvSpPr>
            <a:spLocks noChangeArrowheads="1"/>
          </p:cNvSpPr>
          <p:nvPr/>
        </p:nvSpPr>
        <p:spPr bwMode="auto">
          <a:xfrm>
            <a:off x="4283075" y="3190875"/>
            <a:ext cx="2901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r>
              <a:rPr lang="en-US" sz="2800">
                <a:solidFill>
                  <a:srgbClr val="FFFF00"/>
                </a:solidFill>
              </a:rPr>
              <a:t>4.  tRNA leaves</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ox(in)">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25607"/>
                                        </p:tgtEl>
                                        <p:attrNameLst>
                                          <p:attrName>style.visibility</p:attrName>
                                        </p:attrNameLst>
                                      </p:cBhvr>
                                      <p:to>
                                        <p:strVal val="visible"/>
                                      </p:to>
                                    </p:set>
                                    <p:anim calcmode="lin" valueType="num">
                                      <p:cBhvr additive="base">
                                        <p:cTn id="40" dur="500" fill="hold"/>
                                        <p:tgtEl>
                                          <p:spTgt spid="25607"/>
                                        </p:tgtEl>
                                        <p:attrNameLst>
                                          <p:attrName>ppt_x</p:attrName>
                                        </p:attrNameLst>
                                      </p:cBhvr>
                                      <p:tavLst>
                                        <p:tav tm="0">
                                          <p:val>
                                            <p:strVal val="0-#ppt_w/2"/>
                                          </p:val>
                                        </p:tav>
                                        <p:tav tm="100000">
                                          <p:val>
                                            <p:strVal val="#ppt_x"/>
                                          </p:val>
                                        </p:tav>
                                      </p:tavLst>
                                    </p:anim>
                                    <p:anim calcmode="lin" valueType="num">
                                      <p:cBhvr additive="base">
                                        <p:cTn id="41"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nodeType="clickEffect">
                                  <p:stCondLst>
                                    <p:cond delay="0"/>
                                  </p:stCondLst>
                                  <p:childTnLst>
                                    <p:set>
                                      <p:cBhvr>
                                        <p:cTn id="45" dur="1" fill="hold">
                                          <p:stCondLst>
                                            <p:cond delay="0"/>
                                          </p:stCondLst>
                                        </p:cTn>
                                        <p:tgtEl>
                                          <p:spTgt spid="49161"/>
                                        </p:tgtEl>
                                        <p:attrNameLst>
                                          <p:attrName>style.visibility</p:attrName>
                                        </p:attrNameLst>
                                      </p:cBhvr>
                                      <p:to>
                                        <p:strVal val="visible"/>
                                      </p:to>
                                    </p:set>
                                    <p:animEffect transition="in" filter="box(out)">
                                      <p:cBhvr>
                                        <p:cTn id="46" dur="500"/>
                                        <p:tgtEl>
                                          <p:spTgt spid="49161"/>
                                        </p:tgtEl>
                                      </p:cBhvr>
                                    </p:animEffect>
                                  </p:childTnLst>
                                  <p:subTnLst>
                                    <p:audio>
                                      <p:cMediaNode>
                                        <p:cTn display="0" masterRel="sameClick">
                                          <p:stCondLst>
                                            <p:cond evt="begin" delay="0">
                                              <p:tn val="44"/>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9" grpId="0"/>
      <p:bldP spid="17" grpId="0"/>
      <p:bldP spid="18" grpId="0"/>
      <p:bldP spid="19"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Understanding Check</a:t>
            </a:r>
            <a:endParaRPr lang="en-US" dirty="0"/>
          </a:p>
        </p:txBody>
      </p:sp>
      <p:sp>
        <p:nvSpPr>
          <p:cNvPr id="24579" name="Text Placeholder 2"/>
          <p:cNvSpPr>
            <a:spLocks noGrp="1"/>
          </p:cNvSpPr>
          <p:nvPr>
            <p:ph type="body" sz="half" idx="1"/>
          </p:nvPr>
        </p:nvSpPr>
        <p:spPr>
          <a:xfrm>
            <a:off x="392113" y="1138238"/>
            <a:ext cx="8751887" cy="4881562"/>
          </a:xfrm>
        </p:spPr>
        <p:txBody>
          <a:bodyPr/>
          <a:lstStyle/>
          <a:p>
            <a:pPr eaLnBrk="1" hangingPunct="1"/>
            <a:r>
              <a:rPr lang="en-US" sz="3200" dirty="0" smtClean="0"/>
              <a:t>1.  What are the three types of RNA?</a:t>
            </a:r>
          </a:p>
          <a:p>
            <a:pPr eaLnBrk="1" hangingPunct="1"/>
            <a:r>
              <a:rPr lang="en-US" sz="3200" dirty="0" smtClean="0"/>
              <a:t>2.  Identify the complementary bases for each</a:t>
            </a:r>
            <a:r>
              <a:rPr lang="en-US" dirty="0" smtClean="0"/>
              <a:t>:</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dirty="0" smtClean="0"/>
              <a:t>3.  When the anticodon for </a:t>
            </a:r>
            <a:r>
              <a:rPr lang="en-US" dirty="0" err="1" smtClean="0"/>
              <a:t>tRNA</a:t>
            </a:r>
            <a:r>
              <a:rPr lang="en-US" dirty="0" smtClean="0"/>
              <a:t> arrives at the ribosome, what does </a:t>
            </a:r>
            <a:r>
              <a:rPr lang="en-US" dirty="0" err="1" smtClean="0"/>
              <a:t>tRNA</a:t>
            </a:r>
            <a:r>
              <a:rPr lang="en-US" dirty="0" smtClean="0"/>
              <a:t> deliver?</a:t>
            </a:r>
          </a:p>
        </p:txBody>
      </p:sp>
      <p:graphicFrame>
        <p:nvGraphicFramePr>
          <p:cNvPr id="6" name="Table 5"/>
          <p:cNvGraphicFramePr>
            <a:graphicFrameLocks noGrp="1"/>
          </p:cNvGraphicFramePr>
          <p:nvPr/>
        </p:nvGraphicFramePr>
        <p:xfrm>
          <a:off x="1095375" y="2479675"/>
          <a:ext cx="7451725" cy="1737258"/>
        </p:xfrm>
        <a:graphic>
          <a:graphicData uri="http://schemas.openxmlformats.org/drawingml/2006/table">
            <a:tbl>
              <a:tblPr firstRow="1" bandRow="1">
                <a:tableStyleId>{5940675A-B579-460E-94D1-54222C63F5DA}</a:tableStyleId>
              </a:tblPr>
              <a:tblGrid>
                <a:gridCol w="1581591"/>
                <a:gridCol w="5870134"/>
              </a:tblGrid>
              <a:tr h="578908">
                <a:tc>
                  <a:txBody>
                    <a:bodyPr/>
                    <a:lstStyle/>
                    <a:p>
                      <a:r>
                        <a:rPr lang="en-US" sz="3200" dirty="0" smtClean="0"/>
                        <a:t>DNA</a:t>
                      </a:r>
                      <a:endParaRPr lang="en-US" sz="3200" dirty="0"/>
                    </a:p>
                  </a:txBody>
                  <a:tcPr marL="91436" marR="91436" marT="45703" marB="45703"/>
                </a:tc>
                <a:tc>
                  <a:txBody>
                    <a:bodyPr/>
                    <a:lstStyle/>
                    <a:p>
                      <a:r>
                        <a:rPr lang="en-US" sz="3200" dirty="0" smtClean="0"/>
                        <a:t>T   A   C   G   </a:t>
                      </a:r>
                      <a:r>
                        <a:rPr lang="en-US" sz="3200" dirty="0" err="1" smtClean="0"/>
                        <a:t>G</a:t>
                      </a:r>
                      <a:r>
                        <a:rPr lang="en-US" sz="3200" dirty="0" smtClean="0"/>
                        <a:t>   C   A   T   A   C   A   G</a:t>
                      </a:r>
                      <a:endParaRPr lang="en-US" sz="3200" dirty="0"/>
                    </a:p>
                  </a:txBody>
                  <a:tcPr marL="91436" marR="91436" marT="45703" marB="45703"/>
                </a:tc>
              </a:tr>
              <a:tr h="578908">
                <a:tc>
                  <a:txBody>
                    <a:bodyPr/>
                    <a:lstStyle/>
                    <a:p>
                      <a:r>
                        <a:rPr lang="en-US" sz="3200" dirty="0" smtClean="0"/>
                        <a:t>mRNA</a:t>
                      </a:r>
                      <a:endParaRPr lang="en-US" sz="3200" dirty="0"/>
                    </a:p>
                  </a:txBody>
                  <a:tcPr marL="91436" marR="91436" marT="45703" marB="45703"/>
                </a:tc>
                <a:tc>
                  <a:txBody>
                    <a:bodyPr/>
                    <a:lstStyle/>
                    <a:p>
                      <a:endParaRPr lang="en-US" sz="3200" dirty="0"/>
                    </a:p>
                  </a:txBody>
                  <a:tcPr marL="91436" marR="91436" marT="45703" marB="45703"/>
                </a:tc>
              </a:tr>
              <a:tr h="578908">
                <a:tc>
                  <a:txBody>
                    <a:bodyPr/>
                    <a:lstStyle/>
                    <a:p>
                      <a:r>
                        <a:rPr lang="en-US" sz="3200" dirty="0" err="1" smtClean="0"/>
                        <a:t>tRNA</a:t>
                      </a:r>
                      <a:endParaRPr lang="en-US" sz="3200" dirty="0"/>
                    </a:p>
                  </a:txBody>
                  <a:tcPr marL="91436" marR="91436" marT="45703" marB="45703"/>
                </a:tc>
                <a:tc>
                  <a:txBody>
                    <a:bodyPr/>
                    <a:lstStyle/>
                    <a:p>
                      <a:endParaRPr lang="en-US" sz="3200" dirty="0"/>
                    </a:p>
                  </a:txBody>
                  <a:tcPr marL="91436" marR="91436" marT="45703" marB="45703"/>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14325" y="412750"/>
            <a:ext cx="7772400" cy="914400"/>
          </a:xfrm>
        </p:spPr>
        <p:txBody>
          <a:bodyPr/>
          <a:lstStyle/>
          <a:p>
            <a:pPr eaLnBrk="1" fontAlgn="auto" hangingPunct="1">
              <a:spcAft>
                <a:spcPts val="0"/>
              </a:spcAft>
              <a:defRPr/>
            </a:pPr>
            <a:r>
              <a:rPr lang="en-US" dirty="0">
                <a:solidFill>
                  <a:schemeClr val="tx2">
                    <a:satMod val="200000"/>
                  </a:schemeClr>
                </a:solidFill>
              </a:rPr>
              <a:t>Chapter </a:t>
            </a:r>
            <a:r>
              <a:rPr lang="en-US" dirty="0" smtClean="0">
                <a:solidFill>
                  <a:schemeClr val="tx2">
                    <a:satMod val="200000"/>
                  </a:schemeClr>
                </a:solidFill>
              </a:rPr>
              <a:t>12-3 </a:t>
            </a:r>
            <a:r>
              <a:rPr lang="en-US" dirty="0">
                <a:solidFill>
                  <a:schemeClr val="tx2">
                    <a:satMod val="200000"/>
                  </a:schemeClr>
                </a:solidFill>
              </a:rPr>
              <a:t>- Part I</a:t>
            </a:r>
          </a:p>
        </p:txBody>
      </p:sp>
      <p:sp>
        <p:nvSpPr>
          <p:cNvPr id="138244" name="Rectangle 4"/>
          <p:cNvSpPr>
            <a:spLocks noGrp="1" noChangeArrowheads="1"/>
          </p:cNvSpPr>
          <p:nvPr>
            <p:ph idx="1"/>
          </p:nvPr>
        </p:nvSpPr>
        <p:spPr>
          <a:xfrm>
            <a:off x="228600" y="1193800"/>
            <a:ext cx="8558213" cy="4054475"/>
          </a:xfrm>
        </p:spPr>
        <p:txBody>
          <a:bodyPr/>
          <a:lstStyle/>
          <a:p>
            <a:pPr marL="285750" indent="-285750" eaLnBrk="1" hangingPunct="1"/>
            <a:r>
              <a:rPr lang="en-US" sz="3200" dirty="0" smtClean="0"/>
              <a:t>Start-up for </a:t>
            </a:r>
            <a:r>
              <a:rPr lang="en-US" sz="3200" dirty="0" smtClean="0"/>
              <a:t>1/14/14</a:t>
            </a:r>
          </a:p>
          <a:p>
            <a:pPr marL="285750" indent="-285750" eaLnBrk="1" hangingPunct="1"/>
            <a:r>
              <a:rPr lang="en-US" sz="3200" dirty="0" smtClean="0"/>
              <a:t>1</a:t>
            </a:r>
            <a:r>
              <a:rPr lang="en-US" sz="3200" dirty="0" smtClean="0"/>
              <a:t>. Why do you think the library holds some books for reference only?</a:t>
            </a:r>
          </a:p>
          <a:p>
            <a:pPr marL="285750" indent="-285750" eaLnBrk="1" hangingPunct="1"/>
            <a:r>
              <a:rPr lang="en-US" sz="3200" dirty="0" smtClean="0"/>
              <a:t>2. If you can’t borrow a book, how can you take home the information in it?</a:t>
            </a:r>
          </a:p>
          <a:p>
            <a:pPr marL="285750" indent="-285750" eaLnBrk="1" hangingPunct="1"/>
            <a:r>
              <a:rPr lang="en-US" sz="3200" dirty="0" smtClean="0"/>
              <a:t>3. All of the parts of a cell are controlled by the information in DNA, yet DNA does not leave the nucleus. How do you think the information in DNA might get from the nucleus to the rest of the cell?</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nodeType="clickEffect">
                                  <p:stCondLst>
                                    <p:cond delay="0"/>
                                  </p:stCondLst>
                                  <p:childTnLst>
                                    <p:animEffect transition="out" filter="blinds(horizontal)">
                                      <p:cBhvr>
                                        <p:cTn id="6" dur="500"/>
                                        <p:tgtEl>
                                          <p:spTgt spid="138244">
                                            <p:txEl>
                                              <p:pRg st="2" end="2"/>
                                            </p:txEl>
                                          </p:spTgt>
                                        </p:tgtEl>
                                      </p:cBhvr>
                                    </p:animEffect>
                                    <p:set>
                                      <p:cBhvr>
                                        <p:cTn id="7" dur="1" fill="hold">
                                          <p:stCondLst>
                                            <p:cond delay="499"/>
                                          </p:stCondLst>
                                        </p:cTn>
                                        <p:tgtEl>
                                          <p:spTgt spid="138244">
                                            <p:txEl>
                                              <p:pRg st="2" end="2"/>
                                            </p:txEl>
                                          </p:spTgt>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nodeType="clickEffect">
                                  <p:stCondLst>
                                    <p:cond delay="0"/>
                                  </p:stCondLst>
                                  <p:childTnLst>
                                    <p:anim calcmode="lin" valueType="num">
                                      <p:cBhvr additive="base">
                                        <p:cTn id="11" dur="500"/>
                                        <p:tgtEl>
                                          <p:spTgt spid="138244">
                                            <p:txEl>
                                              <p:pRg st="3" end="3"/>
                                            </p:txEl>
                                          </p:spTgt>
                                        </p:tgtEl>
                                        <p:attrNameLst>
                                          <p:attrName>ppt_x</p:attrName>
                                        </p:attrNameLst>
                                      </p:cBhvr>
                                      <p:tavLst>
                                        <p:tav tm="0">
                                          <p:val>
                                            <p:strVal val="ppt_x"/>
                                          </p:val>
                                        </p:tav>
                                        <p:tav tm="100000">
                                          <p:val>
                                            <p:strVal val="ppt_x"/>
                                          </p:val>
                                        </p:tav>
                                      </p:tavLst>
                                    </p:anim>
                                    <p:anim calcmode="lin" valueType="num">
                                      <p:cBhvr additive="base">
                                        <p:cTn id="12" dur="500"/>
                                        <p:tgtEl>
                                          <p:spTgt spid="138244">
                                            <p:txEl>
                                              <p:pRg st="3" end="3"/>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13824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8" name="Rectangle 6"/>
          <p:cNvSpPr>
            <a:spLocks noGrp="1" noChangeArrowheads="1"/>
          </p:cNvSpPr>
          <p:nvPr>
            <p:ph type="title"/>
          </p:nvPr>
        </p:nvSpPr>
        <p:spPr>
          <a:xfrm>
            <a:off x="457200" y="0"/>
            <a:ext cx="8229600" cy="774700"/>
          </a:xfrm>
        </p:spPr>
        <p:txBody>
          <a:bodyPr>
            <a:normAutofit fontScale="90000"/>
          </a:bodyPr>
          <a:lstStyle/>
          <a:p>
            <a:pPr eaLnBrk="1" fontAlgn="auto" hangingPunct="1">
              <a:spcAft>
                <a:spcPts val="0"/>
              </a:spcAft>
              <a:defRPr/>
            </a:pPr>
            <a:r>
              <a:rPr lang="en-US" sz="3600" dirty="0" smtClean="0">
                <a:solidFill>
                  <a:schemeClr val="tx2">
                    <a:satMod val="200000"/>
                  </a:schemeClr>
                </a:solidFill>
              </a:rPr>
              <a:t>Chapter 12-3 Objectives, Pgs. 300-306</a:t>
            </a:r>
            <a:endParaRPr lang="en-US" sz="3600" dirty="0">
              <a:solidFill>
                <a:schemeClr val="tx2">
                  <a:satMod val="200000"/>
                </a:schemeClr>
              </a:solidFill>
            </a:endParaRPr>
          </a:p>
        </p:txBody>
      </p:sp>
      <p:sp>
        <p:nvSpPr>
          <p:cNvPr id="12291" name="Rectangle 3"/>
          <p:cNvSpPr>
            <a:spLocks noGrp="1" noChangeArrowheads="1"/>
          </p:cNvSpPr>
          <p:nvPr>
            <p:ph idx="1"/>
          </p:nvPr>
        </p:nvSpPr>
        <p:spPr>
          <a:xfrm>
            <a:off x="381000" y="688975"/>
            <a:ext cx="8432800" cy="3740150"/>
          </a:xfrm>
        </p:spPr>
        <p:txBody>
          <a:bodyPr/>
          <a:lstStyle/>
          <a:p>
            <a:pPr marL="803275" indent="-803275" eaLnBrk="1" hangingPunct="1">
              <a:buFont typeface="Wingdings" pitchFamily="2" charset="2"/>
              <a:buNone/>
            </a:pPr>
            <a:r>
              <a:rPr lang="en-US" sz="3600" b="1" smtClean="0"/>
              <a:t>Objectives - Students will:</a:t>
            </a:r>
          </a:p>
          <a:p>
            <a:pPr marL="803275" indent="-803275" eaLnBrk="1" hangingPunct="1">
              <a:buFont typeface="Wingdings" pitchFamily="2" charset="2"/>
              <a:buAutoNum type="alphaUcParenR"/>
            </a:pPr>
            <a:r>
              <a:rPr lang="en-US" sz="3600" smtClean="0"/>
              <a:t>Identify RNA and the three types</a:t>
            </a:r>
          </a:p>
          <a:p>
            <a:pPr marL="803275" indent="-803275" eaLnBrk="1" hangingPunct="1">
              <a:buFont typeface="Wingdings" pitchFamily="2" charset="2"/>
              <a:buAutoNum type="alphaUcParenR"/>
            </a:pPr>
            <a:r>
              <a:rPr lang="en-US" sz="3600" smtClean="0"/>
              <a:t>Identify the locations and functions of the 3 types of RNA</a:t>
            </a:r>
          </a:p>
          <a:p>
            <a:pPr marL="803275" indent="-803275" eaLnBrk="1" hangingPunct="1">
              <a:buFont typeface="Wingdings" pitchFamily="2" charset="2"/>
              <a:buAutoNum type="alphaUcParenR"/>
            </a:pPr>
            <a:r>
              <a:rPr lang="en-US" sz="3600" smtClean="0"/>
              <a:t>Compare three differences between DNA and RNA</a:t>
            </a:r>
          </a:p>
          <a:p>
            <a:pPr marL="803275" indent="-803275" eaLnBrk="1" hangingPunct="1">
              <a:buFont typeface="Wingdings" pitchFamily="2" charset="2"/>
              <a:buAutoNum type="alphaUcParenR"/>
            </a:pPr>
            <a:r>
              <a:rPr lang="en-US" sz="3600" smtClean="0"/>
              <a:t>Summarize the two stages of protein synthesis</a:t>
            </a:r>
          </a:p>
          <a:p>
            <a:pPr marL="803275" indent="-803275" eaLnBrk="1" hangingPunct="1">
              <a:buFont typeface="Wingdings" pitchFamily="2" charset="2"/>
              <a:buAutoNum type="alphaUcParenR"/>
            </a:pPr>
            <a:r>
              <a:rPr lang="en-US" sz="3600" smtClean="0"/>
              <a:t>Identify the mRNA codons for a DNA strand</a:t>
            </a: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95300" y="704850"/>
            <a:ext cx="3779838" cy="787400"/>
          </a:xfrm>
        </p:spPr>
        <p:txBody>
          <a:bodyPr>
            <a:normAutofit/>
          </a:bodyPr>
          <a:lstStyle/>
          <a:p>
            <a:pPr eaLnBrk="1" fontAlgn="auto" hangingPunct="1">
              <a:spcAft>
                <a:spcPts val="0"/>
              </a:spcAft>
              <a:defRPr/>
            </a:pPr>
            <a:r>
              <a:rPr lang="en-US" dirty="0" smtClean="0">
                <a:solidFill>
                  <a:schemeClr val="tx2">
                    <a:satMod val="200000"/>
                  </a:schemeClr>
                </a:solidFill>
              </a:rPr>
              <a:t>What is RNA</a:t>
            </a:r>
            <a:r>
              <a:rPr lang="en-US" dirty="0">
                <a:solidFill>
                  <a:schemeClr val="tx2">
                    <a:satMod val="200000"/>
                  </a:schemeClr>
                </a:solidFill>
              </a:rPr>
              <a:t>?</a:t>
            </a:r>
          </a:p>
        </p:txBody>
      </p:sp>
      <p:sp>
        <p:nvSpPr>
          <p:cNvPr id="47107" name="Rectangle 3" descr="Rectangle: Click to edit Master text styles&#10;Second level&#10;Third level&#10;Fourth level&#10;Fifth level"/>
          <p:cNvSpPr>
            <a:spLocks noGrp="1" noChangeArrowheads="1"/>
          </p:cNvSpPr>
          <p:nvPr>
            <p:ph type="body" sz="half" idx="1"/>
          </p:nvPr>
        </p:nvSpPr>
        <p:spPr>
          <a:xfrm>
            <a:off x="1544638" y="2459038"/>
            <a:ext cx="4735512" cy="4398962"/>
          </a:xfrm>
        </p:spPr>
        <p:txBody>
          <a:bodyPr/>
          <a:lstStyle/>
          <a:p>
            <a:pPr marL="533400" indent="-533400" eaLnBrk="1" hangingPunct="1">
              <a:lnSpc>
                <a:spcPct val="90000"/>
              </a:lnSpc>
              <a:buFont typeface="Wingdings" pitchFamily="2" charset="2"/>
              <a:buAutoNum type="arabicPeriod"/>
            </a:pPr>
            <a:r>
              <a:rPr lang="en-US" sz="3600" b="1" smtClean="0"/>
              <a:t>Organic Molecule – made of carbon</a:t>
            </a:r>
          </a:p>
          <a:p>
            <a:pPr marL="533400" indent="-533400" eaLnBrk="1" hangingPunct="1">
              <a:lnSpc>
                <a:spcPct val="90000"/>
              </a:lnSpc>
              <a:buFont typeface="Wingdings" pitchFamily="2" charset="2"/>
              <a:buAutoNum type="arabicPeriod"/>
            </a:pPr>
            <a:r>
              <a:rPr lang="en-US" sz="3600" b="1" smtClean="0"/>
              <a:t>Nucleic Acid</a:t>
            </a:r>
          </a:p>
          <a:p>
            <a:pPr marL="533400" indent="-533400" eaLnBrk="1" hangingPunct="1">
              <a:lnSpc>
                <a:spcPct val="90000"/>
              </a:lnSpc>
              <a:buFont typeface="Wingdings" pitchFamily="2" charset="2"/>
              <a:buAutoNum type="arabicPeriod"/>
            </a:pPr>
            <a:r>
              <a:rPr lang="en-US" sz="3600" b="1" i="1" smtClean="0"/>
              <a:t>Types </a:t>
            </a:r>
            <a:r>
              <a:rPr lang="en-US" sz="3600" b="1" smtClean="0"/>
              <a:t>=</a:t>
            </a:r>
          </a:p>
          <a:p>
            <a:pPr marL="533400" indent="-533400" eaLnBrk="1" hangingPunct="1">
              <a:lnSpc>
                <a:spcPct val="90000"/>
              </a:lnSpc>
              <a:buFont typeface="Wingdings" pitchFamily="2" charset="2"/>
              <a:buNone/>
            </a:pPr>
            <a:r>
              <a:rPr lang="en-US" sz="3600" b="1" smtClean="0"/>
              <a:t>mRNA = messenger</a:t>
            </a:r>
          </a:p>
          <a:p>
            <a:pPr marL="533400" indent="-533400" eaLnBrk="1" hangingPunct="1">
              <a:lnSpc>
                <a:spcPct val="90000"/>
              </a:lnSpc>
              <a:buFont typeface="Wingdings" pitchFamily="2" charset="2"/>
              <a:buNone/>
            </a:pPr>
            <a:r>
              <a:rPr lang="en-US" sz="3600" b="1" i="1" smtClean="0"/>
              <a:t>tRNA</a:t>
            </a:r>
            <a:r>
              <a:rPr lang="en-US" sz="3600" b="1" smtClean="0"/>
              <a:t>= transfer</a:t>
            </a:r>
          </a:p>
          <a:p>
            <a:pPr marL="533400" indent="-533400" eaLnBrk="1" hangingPunct="1">
              <a:lnSpc>
                <a:spcPct val="90000"/>
              </a:lnSpc>
              <a:buFont typeface="Wingdings" pitchFamily="2" charset="2"/>
              <a:buNone/>
            </a:pPr>
            <a:r>
              <a:rPr lang="en-US" sz="3600" b="1" smtClean="0"/>
              <a:t>rRNA = ribosomal</a:t>
            </a:r>
          </a:p>
        </p:txBody>
      </p:sp>
      <p:sp>
        <p:nvSpPr>
          <p:cNvPr id="13316" name="Rectangle 5"/>
          <p:cNvSpPr>
            <a:spLocks noChangeArrowheads="1"/>
          </p:cNvSpPr>
          <p:nvPr/>
        </p:nvSpPr>
        <p:spPr bwMode="auto">
          <a:xfrm>
            <a:off x="349250" y="0"/>
            <a:ext cx="8502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3275" indent="-803275" algn="l"/>
            <a:r>
              <a:rPr lang="en-US" sz="3200"/>
              <a:t>Obj. A) Identify RNA and the three types</a:t>
            </a:r>
          </a:p>
        </p:txBody>
      </p:sp>
      <p:pic>
        <p:nvPicPr>
          <p:cNvPr id="13317" name="Picture 2" descr="Clipart - a single stranded &#10;chain of ribonucleic &#10;acid. fotosearch &#10;- search clipart, &#10;illustration, &#10;drawings and vector &#10;eps graphics images"/>
          <p:cNvPicPr>
            <a:picLocks noChangeAspect="1" noChangeArrowheads="1"/>
          </p:cNvPicPr>
          <p:nvPr/>
        </p:nvPicPr>
        <p:blipFill>
          <a:blip r:embed="rId3">
            <a:extLst>
              <a:ext uri="{28A0092B-C50C-407E-A947-70E740481C1C}">
                <a14:useLocalDpi xmlns:a14="http://schemas.microsoft.com/office/drawing/2010/main" val="0"/>
              </a:ext>
            </a:extLst>
          </a:blip>
          <a:srcRect t="2477" b="12865"/>
          <a:stretch>
            <a:fillRect/>
          </a:stretch>
        </p:blipFill>
        <p:spPr bwMode="auto">
          <a:xfrm>
            <a:off x="7258050" y="708025"/>
            <a:ext cx="1227138" cy="614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60839" y="1468319"/>
            <a:ext cx="6853095" cy="923330"/>
          </a:xfrm>
          <a:prstGeom prst="rect">
            <a:avLst/>
          </a:prstGeom>
          <a:noFill/>
        </p:spPr>
        <p:txBody>
          <a:bodyPr wrap="none">
            <a:spAutoFit/>
          </a:bodyPr>
          <a:lstStyle/>
          <a:p>
            <a:pPr algn="ctr">
              <a:defRPr/>
            </a:pPr>
            <a:r>
              <a:rPr lang="en-US" sz="54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Ribonucleic acid</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checkerboard(across)">
                                      <p:cBhvr>
                                        <p:cTn id="7" dur="500"/>
                                        <p:tgtEl>
                                          <p:spTgt spid="13317"/>
                                        </p:tgtEl>
                                      </p:cBhvr>
                                    </p:animEffect>
                                  </p:childTnLst>
                                </p:cTn>
                              </p:par>
                              <p:par>
                                <p:cTn id="8" presetID="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ppt_x"/>
                                          </p:val>
                                        </p:tav>
                                        <p:tav tm="100000">
                                          <p:val>
                                            <p:strVal val="#ppt_x"/>
                                          </p:val>
                                        </p:tav>
                                      </p:tavLst>
                                    </p:anim>
                                    <p:anim calcmode="lin" valueType="num">
                                      <p:cBhvr additive="base">
                                        <p:cTn id="1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47107">
                                            <p:txEl>
                                              <p:pRg st="0" end="0"/>
                                            </p:txEl>
                                          </p:spTgt>
                                        </p:tgtEl>
                                        <p:attrNameLst>
                                          <p:attrName>style.visibility</p:attrName>
                                        </p:attrNameLst>
                                      </p:cBhvr>
                                      <p:to>
                                        <p:strVal val="visible"/>
                                      </p:to>
                                    </p:set>
                                    <p:animEffect transition="in" filter="box(out)">
                                      <p:cBhvr>
                                        <p:cTn id="16" dur="500"/>
                                        <p:tgtEl>
                                          <p:spTgt spid="47107">
                                            <p:txEl>
                                              <p:pRg st="0" end="0"/>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47107">
                                            <p:txEl>
                                              <p:pRg st="1" end="1"/>
                                            </p:txEl>
                                          </p:spTgt>
                                        </p:tgtEl>
                                        <p:attrNameLst>
                                          <p:attrName>style.visibility</p:attrName>
                                        </p:attrNameLst>
                                      </p:cBhvr>
                                      <p:to>
                                        <p:strVal val="visible"/>
                                      </p:to>
                                    </p:set>
                                    <p:animEffect transition="in" filter="box(out)">
                                      <p:cBhvr>
                                        <p:cTn id="21" dur="500"/>
                                        <p:tgtEl>
                                          <p:spTgt spid="47107">
                                            <p:txEl>
                                              <p:pRg st="1" end="1"/>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47107">
                                            <p:txEl>
                                              <p:pRg st="2" end="2"/>
                                            </p:txEl>
                                          </p:spTgt>
                                        </p:tgtEl>
                                        <p:attrNameLst>
                                          <p:attrName>style.visibility</p:attrName>
                                        </p:attrNameLst>
                                      </p:cBhvr>
                                      <p:to>
                                        <p:strVal val="visible"/>
                                      </p:to>
                                    </p:set>
                                    <p:animEffect transition="in" filter="box(out)">
                                      <p:cBhvr>
                                        <p:cTn id="26" dur="500"/>
                                        <p:tgtEl>
                                          <p:spTgt spid="47107">
                                            <p:txEl>
                                              <p:pRg st="2" end="2"/>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camera.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47107">
                                            <p:txEl>
                                              <p:pRg st="3" end="3"/>
                                            </p:txEl>
                                          </p:spTgt>
                                        </p:tgtEl>
                                        <p:attrNameLst>
                                          <p:attrName>style.visibility</p:attrName>
                                        </p:attrNameLst>
                                      </p:cBhvr>
                                      <p:to>
                                        <p:strVal val="visible"/>
                                      </p:to>
                                    </p:set>
                                    <p:animEffect transition="in" filter="box(out)">
                                      <p:cBhvr>
                                        <p:cTn id="31" dur="500"/>
                                        <p:tgtEl>
                                          <p:spTgt spid="47107">
                                            <p:txEl>
                                              <p:pRg st="3" end="3"/>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amera.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47107">
                                            <p:txEl>
                                              <p:pRg st="4" end="4"/>
                                            </p:txEl>
                                          </p:spTgt>
                                        </p:tgtEl>
                                        <p:attrNameLst>
                                          <p:attrName>style.visibility</p:attrName>
                                        </p:attrNameLst>
                                      </p:cBhvr>
                                      <p:to>
                                        <p:strVal val="visible"/>
                                      </p:to>
                                    </p:set>
                                    <p:animEffect transition="in" filter="box(out)">
                                      <p:cBhvr>
                                        <p:cTn id="36" dur="500"/>
                                        <p:tgtEl>
                                          <p:spTgt spid="47107">
                                            <p:txEl>
                                              <p:pRg st="4" end="4"/>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32" fill="hold" grpId="0" nodeType="clickEffect">
                                  <p:stCondLst>
                                    <p:cond delay="0"/>
                                  </p:stCondLst>
                                  <p:childTnLst>
                                    <p:set>
                                      <p:cBhvr>
                                        <p:cTn id="40" dur="1" fill="hold">
                                          <p:stCondLst>
                                            <p:cond delay="0"/>
                                          </p:stCondLst>
                                        </p:cTn>
                                        <p:tgtEl>
                                          <p:spTgt spid="47107">
                                            <p:txEl>
                                              <p:pRg st="5" end="5"/>
                                            </p:txEl>
                                          </p:spTgt>
                                        </p:tgtEl>
                                        <p:attrNameLst>
                                          <p:attrName>style.visibility</p:attrName>
                                        </p:attrNameLst>
                                      </p:cBhvr>
                                      <p:to>
                                        <p:strVal val="visible"/>
                                      </p:to>
                                    </p:set>
                                    <p:animEffect transition="in" filter="box(out)">
                                      <p:cBhvr>
                                        <p:cTn id="41" dur="500"/>
                                        <p:tgtEl>
                                          <p:spTgt spid="47107">
                                            <p:txEl>
                                              <p:pRg st="5" end="5"/>
                                            </p:txEl>
                                          </p:spTgt>
                                        </p:tgtEl>
                                      </p:cBhvr>
                                    </p:animEffect>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4586288" y="1698625"/>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39" name="Text Box 3"/>
          <p:cNvSpPr txBox="1">
            <a:spLocks noChangeArrowheads="1"/>
          </p:cNvSpPr>
          <p:nvPr/>
        </p:nvSpPr>
        <p:spPr bwMode="auto">
          <a:xfrm>
            <a:off x="1106488" y="4906963"/>
            <a:ext cx="9144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from</a:t>
            </a:r>
          </a:p>
        </p:txBody>
      </p:sp>
      <p:sp>
        <p:nvSpPr>
          <p:cNvPr id="14340" name="Line 5"/>
          <p:cNvSpPr>
            <a:spLocks noChangeShapeType="1"/>
          </p:cNvSpPr>
          <p:nvPr/>
        </p:nvSpPr>
        <p:spPr bwMode="auto">
          <a:xfrm>
            <a:off x="1563688" y="51292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1" name="Text Box 6"/>
          <p:cNvSpPr txBox="1">
            <a:spLocks noChangeArrowheads="1"/>
          </p:cNvSpPr>
          <p:nvPr/>
        </p:nvSpPr>
        <p:spPr bwMode="auto">
          <a:xfrm>
            <a:off x="2527300" y="4906963"/>
            <a:ext cx="10668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to</a:t>
            </a:r>
          </a:p>
        </p:txBody>
      </p:sp>
      <p:sp>
        <p:nvSpPr>
          <p:cNvPr id="14342" name="Line 8"/>
          <p:cNvSpPr>
            <a:spLocks noChangeShapeType="1"/>
          </p:cNvSpPr>
          <p:nvPr/>
        </p:nvSpPr>
        <p:spPr bwMode="auto">
          <a:xfrm>
            <a:off x="3060700" y="51292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3" name="Line 9"/>
          <p:cNvSpPr>
            <a:spLocks noChangeShapeType="1"/>
          </p:cNvSpPr>
          <p:nvPr/>
        </p:nvSpPr>
        <p:spPr bwMode="auto">
          <a:xfrm>
            <a:off x="1558925" y="470376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4" name="Line 10"/>
          <p:cNvSpPr>
            <a:spLocks noChangeShapeType="1"/>
          </p:cNvSpPr>
          <p:nvPr/>
        </p:nvSpPr>
        <p:spPr bwMode="auto">
          <a:xfrm>
            <a:off x="3060700" y="470376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5" name="Line 11"/>
          <p:cNvSpPr>
            <a:spLocks noChangeShapeType="1"/>
          </p:cNvSpPr>
          <p:nvPr/>
        </p:nvSpPr>
        <p:spPr bwMode="auto">
          <a:xfrm>
            <a:off x="1558925" y="4703763"/>
            <a:ext cx="1504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4346" name="Line 12"/>
          <p:cNvSpPr>
            <a:spLocks noChangeShapeType="1"/>
          </p:cNvSpPr>
          <p:nvPr/>
        </p:nvSpPr>
        <p:spPr bwMode="auto">
          <a:xfrm>
            <a:off x="2311400" y="4491038"/>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7" name="Text Box 13"/>
          <p:cNvSpPr txBox="1">
            <a:spLocks noChangeArrowheads="1"/>
          </p:cNvSpPr>
          <p:nvPr/>
        </p:nvSpPr>
        <p:spPr bwMode="auto">
          <a:xfrm>
            <a:off x="4851400" y="4906963"/>
            <a:ext cx="103028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to make up</a:t>
            </a:r>
          </a:p>
        </p:txBody>
      </p:sp>
      <p:sp>
        <p:nvSpPr>
          <p:cNvPr id="14348" name="Line 15"/>
          <p:cNvSpPr>
            <a:spLocks noChangeShapeType="1"/>
          </p:cNvSpPr>
          <p:nvPr/>
        </p:nvSpPr>
        <p:spPr bwMode="auto">
          <a:xfrm>
            <a:off x="5308600" y="51292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49" name="Line 16"/>
          <p:cNvSpPr>
            <a:spLocks noChangeShapeType="1"/>
          </p:cNvSpPr>
          <p:nvPr/>
        </p:nvSpPr>
        <p:spPr bwMode="auto">
          <a:xfrm>
            <a:off x="5308600" y="4557713"/>
            <a:ext cx="0" cy="374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0" name="Line 17"/>
          <p:cNvSpPr>
            <a:spLocks noChangeShapeType="1"/>
          </p:cNvSpPr>
          <p:nvPr/>
        </p:nvSpPr>
        <p:spPr bwMode="auto">
          <a:xfrm>
            <a:off x="4562475" y="29829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1" name="Text Box 20"/>
          <p:cNvSpPr txBox="1">
            <a:spLocks noChangeArrowheads="1"/>
          </p:cNvSpPr>
          <p:nvPr/>
        </p:nvSpPr>
        <p:spPr bwMode="auto">
          <a:xfrm>
            <a:off x="0" y="3452813"/>
            <a:ext cx="127158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also called</a:t>
            </a:r>
          </a:p>
        </p:txBody>
      </p:sp>
      <p:sp>
        <p:nvSpPr>
          <p:cNvPr id="14352" name="Line 22"/>
          <p:cNvSpPr>
            <a:spLocks noChangeShapeType="1"/>
          </p:cNvSpPr>
          <p:nvPr/>
        </p:nvSpPr>
        <p:spPr bwMode="auto">
          <a:xfrm>
            <a:off x="814388" y="36623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3" name="Text Box 23"/>
          <p:cNvSpPr txBox="1">
            <a:spLocks noChangeArrowheads="1"/>
          </p:cNvSpPr>
          <p:nvPr/>
        </p:nvSpPr>
        <p:spPr bwMode="auto">
          <a:xfrm>
            <a:off x="1343025" y="3452813"/>
            <a:ext cx="18494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which functions to</a:t>
            </a:r>
          </a:p>
        </p:txBody>
      </p:sp>
      <p:sp>
        <p:nvSpPr>
          <p:cNvPr id="14354" name="Line 25"/>
          <p:cNvSpPr>
            <a:spLocks noChangeShapeType="1"/>
          </p:cNvSpPr>
          <p:nvPr/>
        </p:nvSpPr>
        <p:spPr bwMode="auto">
          <a:xfrm>
            <a:off x="2311400" y="36623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5" name="Text Box 26"/>
          <p:cNvSpPr txBox="1">
            <a:spLocks noChangeArrowheads="1"/>
          </p:cNvSpPr>
          <p:nvPr/>
        </p:nvSpPr>
        <p:spPr bwMode="auto">
          <a:xfrm>
            <a:off x="3352800" y="3452813"/>
            <a:ext cx="1001713"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also called</a:t>
            </a:r>
          </a:p>
        </p:txBody>
      </p:sp>
      <p:sp>
        <p:nvSpPr>
          <p:cNvPr id="14356" name="Line 28"/>
          <p:cNvSpPr>
            <a:spLocks noChangeShapeType="1"/>
          </p:cNvSpPr>
          <p:nvPr/>
        </p:nvSpPr>
        <p:spPr bwMode="auto">
          <a:xfrm>
            <a:off x="3810000" y="3662363"/>
            <a:ext cx="2857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7" name="Text Box 29"/>
          <p:cNvSpPr txBox="1">
            <a:spLocks noChangeArrowheads="1"/>
          </p:cNvSpPr>
          <p:nvPr/>
        </p:nvSpPr>
        <p:spPr bwMode="auto">
          <a:xfrm>
            <a:off x="6262688" y="3452813"/>
            <a:ext cx="1001712"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also called</a:t>
            </a:r>
          </a:p>
        </p:txBody>
      </p:sp>
      <p:sp>
        <p:nvSpPr>
          <p:cNvPr id="14358" name="Line 31"/>
          <p:cNvSpPr>
            <a:spLocks noChangeShapeType="1"/>
          </p:cNvSpPr>
          <p:nvPr/>
        </p:nvSpPr>
        <p:spPr bwMode="auto">
          <a:xfrm>
            <a:off x="6807200" y="36623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59" name="Text Box 32"/>
          <p:cNvSpPr txBox="1">
            <a:spLocks noChangeArrowheads="1"/>
          </p:cNvSpPr>
          <p:nvPr/>
        </p:nvSpPr>
        <p:spPr bwMode="auto">
          <a:xfrm>
            <a:off x="7467600" y="3467100"/>
            <a:ext cx="16764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which functions to</a:t>
            </a:r>
          </a:p>
        </p:txBody>
      </p:sp>
      <p:sp>
        <p:nvSpPr>
          <p:cNvPr id="14360" name="Line 34"/>
          <p:cNvSpPr>
            <a:spLocks noChangeShapeType="1"/>
          </p:cNvSpPr>
          <p:nvPr/>
        </p:nvSpPr>
        <p:spPr bwMode="auto">
          <a:xfrm>
            <a:off x="8305800" y="36623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1" name="Text Box 35"/>
          <p:cNvSpPr txBox="1">
            <a:spLocks noChangeArrowheads="1"/>
          </p:cNvSpPr>
          <p:nvPr/>
        </p:nvSpPr>
        <p:spPr bwMode="auto">
          <a:xfrm>
            <a:off x="4391025" y="3452813"/>
            <a:ext cx="181768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which functions to</a:t>
            </a:r>
          </a:p>
        </p:txBody>
      </p:sp>
      <p:sp>
        <p:nvSpPr>
          <p:cNvPr id="14362" name="Line 37"/>
          <p:cNvSpPr>
            <a:spLocks noChangeShapeType="1"/>
          </p:cNvSpPr>
          <p:nvPr/>
        </p:nvSpPr>
        <p:spPr bwMode="auto">
          <a:xfrm>
            <a:off x="5308600" y="366236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3" name="Line 38"/>
          <p:cNvSpPr>
            <a:spLocks noChangeShapeType="1"/>
          </p:cNvSpPr>
          <p:nvPr/>
        </p:nvSpPr>
        <p:spPr bwMode="auto">
          <a:xfrm>
            <a:off x="809625"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4" name="Line 39"/>
          <p:cNvSpPr>
            <a:spLocks noChangeShapeType="1"/>
          </p:cNvSpPr>
          <p:nvPr/>
        </p:nvSpPr>
        <p:spPr bwMode="auto">
          <a:xfrm>
            <a:off x="2311400"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5" name="Line 40"/>
          <p:cNvSpPr>
            <a:spLocks noChangeShapeType="1"/>
          </p:cNvSpPr>
          <p:nvPr/>
        </p:nvSpPr>
        <p:spPr bwMode="auto">
          <a:xfrm>
            <a:off x="3810000"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6" name="Line 41"/>
          <p:cNvSpPr>
            <a:spLocks noChangeShapeType="1"/>
          </p:cNvSpPr>
          <p:nvPr/>
        </p:nvSpPr>
        <p:spPr bwMode="auto">
          <a:xfrm>
            <a:off x="6807200"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7" name="Line 42"/>
          <p:cNvSpPr>
            <a:spLocks noChangeShapeType="1"/>
          </p:cNvSpPr>
          <p:nvPr/>
        </p:nvSpPr>
        <p:spPr bwMode="auto">
          <a:xfrm>
            <a:off x="8305800"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8" name="Line 43"/>
          <p:cNvSpPr>
            <a:spLocks noChangeShapeType="1"/>
          </p:cNvSpPr>
          <p:nvPr/>
        </p:nvSpPr>
        <p:spPr bwMode="auto">
          <a:xfrm>
            <a:off x="5308600" y="32115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69" name="Line 44"/>
          <p:cNvSpPr>
            <a:spLocks noChangeShapeType="1"/>
          </p:cNvSpPr>
          <p:nvPr/>
        </p:nvSpPr>
        <p:spPr bwMode="auto">
          <a:xfrm>
            <a:off x="809625" y="3211513"/>
            <a:ext cx="1504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4370" name="Line 45"/>
          <p:cNvSpPr>
            <a:spLocks noChangeShapeType="1"/>
          </p:cNvSpPr>
          <p:nvPr/>
        </p:nvSpPr>
        <p:spPr bwMode="auto">
          <a:xfrm>
            <a:off x="3810000" y="3211513"/>
            <a:ext cx="1504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4371" name="Line 46"/>
          <p:cNvSpPr>
            <a:spLocks noChangeShapeType="1"/>
          </p:cNvSpPr>
          <p:nvPr/>
        </p:nvSpPr>
        <p:spPr bwMode="auto">
          <a:xfrm>
            <a:off x="6807200" y="3211513"/>
            <a:ext cx="1504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4372" name="Line 47"/>
          <p:cNvSpPr>
            <a:spLocks noChangeShapeType="1"/>
          </p:cNvSpPr>
          <p:nvPr/>
        </p:nvSpPr>
        <p:spPr bwMode="auto">
          <a:xfrm>
            <a:off x="1562100" y="29829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73" name="Line 48"/>
          <p:cNvSpPr>
            <a:spLocks noChangeShapeType="1"/>
          </p:cNvSpPr>
          <p:nvPr/>
        </p:nvSpPr>
        <p:spPr bwMode="auto">
          <a:xfrm>
            <a:off x="7559675" y="2982913"/>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374" name="Text Box 50"/>
          <p:cNvSpPr txBox="1">
            <a:spLocks noChangeArrowheads="1"/>
          </p:cNvSpPr>
          <p:nvPr/>
        </p:nvSpPr>
        <p:spPr bwMode="auto">
          <a:xfrm>
            <a:off x="3959225" y="1878013"/>
            <a:ext cx="1316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spcBef>
                <a:spcPct val="50000"/>
              </a:spcBef>
            </a:pPr>
            <a:r>
              <a:rPr lang="en-US" sz="1600" b="0"/>
              <a:t>3 types are</a:t>
            </a:r>
          </a:p>
        </p:txBody>
      </p:sp>
      <p:sp>
        <p:nvSpPr>
          <p:cNvPr id="14375" name="Line 51"/>
          <p:cNvSpPr>
            <a:spLocks noChangeShapeType="1"/>
          </p:cNvSpPr>
          <p:nvPr/>
        </p:nvSpPr>
        <p:spPr bwMode="auto">
          <a:xfrm>
            <a:off x="1562100" y="2179638"/>
            <a:ext cx="6000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rIns="0" anchor="ctr"/>
          <a:lstStyle/>
          <a:p>
            <a:endParaRPr lang="en-US"/>
          </a:p>
        </p:txBody>
      </p:sp>
      <p:grpSp>
        <p:nvGrpSpPr>
          <p:cNvPr id="14376" name="Group 55"/>
          <p:cNvGrpSpPr>
            <a:grpSpLocks/>
          </p:cNvGrpSpPr>
          <p:nvPr/>
        </p:nvGrpSpPr>
        <p:grpSpPr bwMode="auto">
          <a:xfrm>
            <a:off x="1562100" y="2179638"/>
            <a:ext cx="5997575" cy="228600"/>
            <a:chOff x="1080" y="1197"/>
            <a:chExt cx="3778" cy="144"/>
          </a:xfrm>
        </p:grpSpPr>
        <p:sp>
          <p:nvSpPr>
            <p:cNvPr id="14404" name="Line 56"/>
            <p:cNvSpPr>
              <a:spLocks noChangeShapeType="1"/>
            </p:cNvSpPr>
            <p:nvPr/>
          </p:nvSpPr>
          <p:spPr bwMode="auto">
            <a:xfrm>
              <a:off x="2970" y="119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405" name="Line 57"/>
            <p:cNvSpPr>
              <a:spLocks noChangeShapeType="1"/>
            </p:cNvSpPr>
            <p:nvPr/>
          </p:nvSpPr>
          <p:spPr bwMode="auto">
            <a:xfrm>
              <a:off x="1080" y="119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sp>
          <p:nvSpPr>
            <p:cNvPr id="14406" name="Line 58"/>
            <p:cNvSpPr>
              <a:spLocks noChangeShapeType="1"/>
            </p:cNvSpPr>
            <p:nvPr/>
          </p:nvSpPr>
          <p:spPr bwMode="auto">
            <a:xfrm>
              <a:off x="4858" y="119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0" rIns="0" anchor="ctr"/>
            <a:lstStyle/>
            <a:p>
              <a:endParaRPr lang="en-US"/>
            </a:p>
          </p:txBody>
        </p:sp>
      </p:grpSp>
      <p:sp>
        <p:nvSpPr>
          <p:cNvPr id="14377" name="Oval 72"/>
          <p:cNvSpPr>
            <a:spLocks noChangeArrowheads="1"/>
          </p:cNvSpPr>
          <p:nvPr/>
        </p:nvSpPr>
        <p:spPr bwMode="auto">
          <a:xfrm>
            <a:off x="4000500" y="1089025"/>
            <a:ext cx="1189038" cy="649288"/>
          </a:xfrm>
          <a:prstGeom prst="ellipse">
            <a:avLst/>
          </a:prstGeom>
          <a:solidFill>
            <a:srgbClr val="C00000"/>
          </a:solidFill>
          <a:ln w="9525">
            <a:solidFill>
              <a:schemeClr val="tx1"/>
            </a:solidFill>
            <a:round/>
            <a:headEnd/>
            <a:tailEnd/>
          </a:ln>
        </p:spPr>
        <p:txBody>
          <a:bodyPr wrap="none" lIns="0" tIns="0" rIns="0" bIns="0" anchor="ctr"/>
          <a:lstStyle/>
          <a:p>
            <a:pPr algn="ctr"/>
            <a:endParaRPr lang="en-US" sz="1200" b="0"/>
          </a:p>
        </p:txBody>
      </p:sp>
      <p:sp>
        <p:nvSpPr>
          <p:cNvPr id="116810" name="Oval 74"/>
          <p:cNvSpPr>
            <a:spLocks noChangeArrowheads="1"/>
          </p:cNvSpPr>
          <p:nvPr/>
        </p:nvSpPr>
        <p:spPr bwMode="auto">
          <a:xfrm>
            <a:off x="3614738" y="2279650"/>
            <a:ext cx="1900237" cy="852488"/>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4379" name="Oval 82"/>
          <p:cNvSpPr>
            <a:spLocks noChangeArrowheads="1"/>
          </p:cNvSpPr>
          <p:nvPr/>
        </p:nvSpPr>
        <p:spPr bwMode="auto">
          <a:xfrm>
            <a:off x="933450" y="5373688"/>
            <a:ext cx="1279525" cy="652462"/>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4380" name="Oval 83"/>
          <p:cNvSpPr>
            <a:spLocks noChangeArrowheads="1"/>
          </p:cNvSpPr>
          <p:nvPr/>
        </p:nvSpPr>
        <p:spPr bwMode="auto">
          <a:xfrm>
            <a:off x="2430463" y="5373688"/>
            <a:ext cx="1990725" cy="768350"/>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16820" name="Oval 84"/>
          <p:cNvSpPr>
            <a:spLocks noChangeArrowheads="1"/>
          </p:cNvSpPr>
          <p:nvPr/>
        </p:nvSpPr>
        <p:spPr bwMode="auto">
          <a:xfrm>
            <a:off x="4678363" y="5373688"/>
            <a:ext cx="2252662" cy="869950"/>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4382" name="Text Box 85"/>
          <p:cNvSpPr txBox="1">
            <a:spLocks noChangeArrowheads="1"/>
          </p:cNvSpPr>
          <p:nvPr/>
        </p:nvSpPr>
        <p:spPr bwMode="auto">
          <a:xfrm>
            <a:off x="4011613" y="1136650"/>
            <a:ext cx="11604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b="0"/>
              <a:t>RNA</a:t>
            </a:r>
            <a:endParaRPr lang="en-US" sz="2800"/>
          </a:p>
        </p:txBody>
      </p:sp>
      <p:sp>
        <p:nvSpPr>
          <p:cNvPr id="14383" name="Text Box 109"/>
          <p:cNvSpPr txBox="1">
            <a:spLocks noChangeArrowheads="1"/>
          </p:cNvSpPr>
          <p:nvPr/>
        </p:nvSpPr>
        <p:spPr bwMode="auto">
          <a:xfrm>
            <a:off x="3776663" y="2324100"/>
            <a:ext cx="16144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200"/>
              <a:t>Ribosomal</a:t>
            </a:r>
          </a:p>
          <a:p>
            <a:pPr algn="ctr"/>
            <a:r>
              <a:rPr lang="en-US" sz="2400"/>
              <a:t>RNA</a:t>
            </a:r>
          </a:p>
        </p:txBody>
      </p:sp>
      <p:sp>
        <p:nvSpPr>
          <p:cNvPr id="14384" name="Oval 110"/>
          <p:cNvSpPr>
            <a:spLocks noChangeArrowheads="1"/>
          </p:cNvSpPr>
          <p:nvPr/>
        </p:nvSpPr>
        <p:spPr bwMode="auto">
          <a:xfrm>
            <a:off x="6656388" y="2330450"/>
            <a:ext cx="1900237" cy="852488"/>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4385" name="Oval 112"/>
          <p:cNvSpPr>
            <a:spLocks noChangeArrowheads="1"/>
          </p:cNvSpPr>
          <p:nvPr/>
        </p:nvSpPr>
        <p:spPr bwMode="auto">
          <a:xfrm>
            <a:off x="676275" y="2316163"/>
            <a:ext cx="1900238" cy="852487"/>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4386" name="Text Box 113"/>
          <p:cNvSpPr txBox="1">
            <a:spLocks noChangeArrowheads="1"/>
          </p:cNvSpPr>
          <p:nvPr/>
        </p:nvSpPr>
        <p:spPr bwMode="auto">
          <a:xfrm>
            <a:off x="812800" y="2398713"/>
            <a:ext cx="1646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200"/>
              <a:t>Messenger</a:t>
            </a:r>
          </a:p>
          <a:p>
            <a:pPr algn="ctr"/>
            <a:r>
              <a:rPr lang="en-US" sz="2200"/>
              <a:t>RNA</a:t>
            </a:r>
          </a:p>
        </p:txBody>
      </p:sp>
      <p:sp>
        <p:nvSpPr>
          <p:cNvPr id="14387" name="Text Box 114"/>
          <p:cNvSpPr txBox="1">
            <a:spLocks noChangeArrowheads="1"/>
          </p:cNvSpPr>
          <p:nvPr/>
        </p:nvSpPr>
        <p:spPr bwMode="auto">
          <a:xfrm>
            <a:off x="6950075" y="2336800"/>
            <a:ext cx="14049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400"/>
              <a:t>Transfer</a:t>
            </a:r>
          </a:p>
          <a:p>
            <a:pPr algn="ctr"/>
            <a:r>
              <a:rPr lang="en-US" sz="2400"/>
              <a:t>RNA</a:t>
            </a:r>
          </a:p>
        </p:txBody>
      </p:sp>
      <p:sp>
        <p:nvSpPr>
          <p:cNvPr id="116852" name="Oval 116"/>
          <p:cNvSpPr>
            <a:spLocks noChangeArrowheads="1"/>
          </p:cNvSpPr>
          <p:nvPr/>
        </p:nvSpPr>
        <p:spPr bwMode="auto">
          <a:xfrm>
            <a:off x="4429125" y="3671888"/>
            <a:ext cx="1900238" cy="852487"/>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16853" name="Oval 117"/>
          <p:cNvSpPr>
            <a:spLocks noChangeArrowheads="1"/>
          </p:cNvSpPr>
          <p:nvPr/>
        </p:nvSpPr>
        <p:spPr bwMode="auto">
          <a:xfrm>
            <a:off x="3406775" y="4248150"/>
            <a:ext cx="1289050" cy="852488"/>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4390" name="Oval 118"/>
          <p:cNvSpPr>
            <a:spLocks noChangeArrowheads="1"/>
          </p:cNvSpPr>
          <p:nvPr/>
        </p:nvSpPr>
        <p:spPr bwMode="auto">
          <a:xfrm>
            <a:off x="1539875" y="3760788"/>
            <a:ext cx="1900238" cy="852487"/>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4391" name="Oval 119"/>
          <p:cNvSpPr>
            <a:spLocks noChangeArrowheads="1"/>
          </p:cNvSpPr>
          <p:nvPr/>
        </p:nvSpPr>
        <p:spPr bwMode="auto">
          <a:xfrm>
            <a:off x="261938" y="3854450"/>
            <a:ext cx="1189037" cy="852488"/>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4392" name="Oval 120"/>
          <p:cNvSpPr>
            <a:spLocks noChangeArrowheads="1"/>
          </p:cNvSpPr>
          <p:nvPr/>
        </p:nvSpPr>
        <p:spPr bwMode="auto">
          <a:xfrm>
            <a:off x="6257925" y="3905250"/>
            <a:ext cx="1057275" cy="852488"/>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4393" name="Oval 121"/>
          <p:cNvSpPr>
            <a:spLocks noChangeArrowheads="1"/>
          </p:cNvSpPr>
          <p:nvPr/>
        </p:nvSpPr>
        <p:spPr bwMode="auto">
          <a:xfrm>
            <a:off x="7243763" y="3919538"/>
            <a:ext cx="1900237" cy="1098550"/>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4394" name="Text Box 122"/>
          <p:cNvSpPr txBox="1">
            <a:spLocks noChangeArrowheads="1"/>
          </p:cNvSpPr>
          <p:nvPr/>
        </p:nvSpPr>
        <p:spPr bwMode="auto">
          <a:xfrm>
            <a:off x="276225" y="4027488"/>
            <a:ext cx="111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2400"/>
              <a:t>mRNA</a:t>
            </a:r>
          </a:p>
        </p:txBody>
      </p:sp>
      <p:sp>
        <p:nvSpPr>
          <p:cNvPr id="14395" name="Text Box 123"/>
          <p:cNvSpPr txBox="1">
            <a:spLocks noChangeArrowheads="1"/>
          </p:cNvSpPr>
          <p:nvPr/>
        </p:nvSpPr>
        <p:spPr bwMode="auto">
          <a:xfrm>
            <a:off x="1679575" y="3821113"/>
            <a:ext cx="16367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000"/>
              <a:t>Carry</a:t>
            </a:r>
          </a:p>
          <a:p>
            <a:pPr algn="ctr"/>
            <a:r>
              <a:rPr lang="en-US" sz="2000"/>
              <a:t>Instructions</a:t>
            </a:r>
          </a:p>
        </p:txBody>
      </p:sp>
      <p:sp>
        <p:nvSpPr>
          <p:cNvPr id="14396" name="Text Box 124"/>
          <p:cNvSpPr txBox="1">
            <a:spLocks noChangeArrowheads="1"/>
          </p:cNvSpPr>
          <p:nvPr/>
        </p:nvSpPr>
        <p:spPr bwMode="auto">
          <a:xfrm>
            <a:off x="3556000" y="4424363"/>
            <a:ext cx="96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2400"/>
              <a:t>rRNA</a:t>
            </a:r>
          </a:p>
        </p:txBody>
      </p:sp>
      <p:sp>
        <p:nvSpPr>
          <p:cNvPr id="14397" name="Text Box 125"/>
          <p:cNvSpPr txBox="1">
            <a:spLocks noChangeArrowheads="1"/>
          </p:cNvSpPr>
          <p:nvPr/>
        </p:nvSpPr>
        <p:spPr bwMode="auto">
          <a:xfrm>
            <a:off x="4494213" y="3683000"/>
            <a:ext cx="17621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000"/>
              <a:t>Combine</a:t>
            </a:r>
          </a:p>
          <a:p>
            <a:pPr algn="ctr"/>
            <a:r>
              <a:rPr lang="en-US" sz="2000"/>
              <a:t>with proteins</a:t>
            </a:r>
          </a:p>
        </p:txBody>
      </p:sp>
      <p:sp>
        <p:nvSpPr>
          <p:cNvPr id="14398" name="Text Box 126"/>
          <p:cNvSpPr txBox="1">
            <a:spLocks noChangeArrowheads="1"/>
          </p:cNvSpPr>
          <p:nvPr/>
        </p:nvSpPr>
        <p:spPr bwMode="auto">
          <a:xfrm>
            <a:off x="6273800" y="4137025"/>
            <a:ext cx="947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2400"/>
              <a:t>tRNA</a:t>
            </a:r>
          </a:p>
        </p:txBody>
      </p:sp>
      <p:sp>
        <p:nvSpPr>
          <p:cNvPr id="14399" name="Text Box 127"/>
          <p:cNvSpPr txBox="1">
            <a:spLocks noChangeArrowheads="1"/>
          </p:cNvSpPr>
          <p:nvPr/>
        </p:nvSpPr>
        <p:spPr bwMode="auto">
          <a:xfrm>
            <a:off x="7332663" y="3983038"/>
            <a:ext cx="18113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000"/>
              <a:t>Bring amino</a:t>
            </a:r>
          </a:p>
          <a:p>
            <a:pPr algn="ctr"/>
            <a:r>
              <a:rPr lang="en-US" sz="2000"/>
              <a:t>acids to</a:t>
            </a:r>
          </a:p>
          <a:p>
            <a:pPr algn="ctr"/>
            <a:r>
              <a:rPr lang="en-US" sz="2000"/>
              <a:t>ribosome</a:t>
            </a:r>
          </a:p>
        </p:txBody>
      </p:sp>
      <p:sp>
        <p:nvSpPr>
          <p:cNvPr id="14400" name="Text Box 128"/>
          <p:cNvSpPr txBox="1">
            <a:spLocks noChangeArrowheads="1"/>
          </p:cNvSpPr>
          <p:nvPr/>
        </p:nvSpPr>
        <p:spPr bwMode="auto">
          <a:xfrm>
            <a:off x="1136650" y="5486400"/>
            <a:ext cx="84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2400"/>
              <a:t>DNA</a:t>
            </a:r>
          </a:p>
        </p:txBody>
      </p:sp>
      <p:sp>
        <p:nvSpPr>
          <p:cNvPr id="14401" name="Text Box 129"/>
          <p:cNvSpPr txBox="1">
            <a:spLocks noChangeArrowheads="1"/>
          </p:cNvSpPr>
          <p:nvPr/>
        </p:nvSpPr>
        <p:spPr bwMode="auto">
          <a:xfrm>
            <a:off x="2581275" y="5535613"/>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2400"/>
              <a:t>Ribosome</a:t>
            </a:r>
          </a:p>
        </p:txBody>
      </p:sp>
      <p:sp>
        <p:nvSpPr>
          <p:cNvPr id="14402" name="Text Box 130"/>
          <p:cNvSpPr txBox="1">
            <a:spLocks noChangeArrowheads="1"/>
          </p:cNvSpPr>
          <p:nvPr/>
        </p:nvSpPr>
        <p:spPr bwMode="auto">
          <a:xfrm>
            <a:off x="5002213" y="5624513"/>
            <a:ext cx="16922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200"/>
              <a:t>Ribosomes</a:t>
            </a:r>
          </a:p>
        </p:txBody>
      </p:sp>
      <p:sp>
        <p:nvSpPr>
          <p:cNvPr id="14403" name="Rectangle 78"/>
          <p:cNvSpPr>
            <a:spLocks noChangeArrowheads="1"/>
          </p:cNvSpPr>
          <p:nvPr/>
        </p:nvSpPr>
        <p:spPr bwMode="auto">
          <a:xfrm>
            <a:off x="382588" y="0"/>
            <a:ext cx="87614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3275" indent="-803275" algn="l"/>
            <a:r>
              <a:rPr lang="en-US" sz="2400"/>
              <a:t>Obj. B) Identify the locations and functions of the 3 types of RNA</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86"/>
                                        </p:tgtEl>
                                        <p:attrNameLst>
                                          <p:attrName>style.visibility</p:attrName>
                                        </p:attrNameLst>
                                      </p:cBhvr>
                                      <p:to>
                                        <p:strVal val="visible"/>
                                      </p:to>
                                    </p:set>
                                    <p:animEffect transition="in" filter="blinds(horizontal)">
                                      <p:cBhvr>
                                        <p:cTn id="7" dur="500"/>
                                        <p:tgtEl>
                                          <p:spTgt spid="14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94"/>
                                        </p:tgtEl>
                                        <p:attrNameLst>
                                          <p:attrName>style.visibility</p:attrName>
                                        </p:attrNameLst>
                                      </p:cBhvr>
                                      <p:to>
                                        <p:strVal val="visible"/>
                                      </p:to>
                                    </p:set>
                                    <p:anim calcmode="lin" valueType="num">
                                      <p:cBhvr additive="base">
                                        <p:cTn id="12" dur="500" fill="hold"/>
                                        <p:tgtEl>
                                          <p:spTgt spid="14394"/>
                                        </p:tgtEl>
                                        <p:attrNameLst>
                                          <p:attrName>ppt_x</p:attrName>
                                        </p:attrNameLst>
                                      </p:cBhvr>
                                      <p:tavLst>
                                        <p:tav tm="0">
                                          <p:val>
                                            <p:strVal val="#ppt_x"/>
                                          </p:val>
                                        </p:tav>
                                        <p:tav tm="100000">
                                          <p:val>
                                            <p:strVal val="#ppt_x"/>
                                          </p:val>
                                        </p:tav>
                                      </p:tavLst>
                                    </p:anim>
                                    <p:anim calcmode="lin" valueType="num">
                                      <p:cBhvr additive="base">
                                        <p:cTn id="13" dur="500" fill="hold"/>
                                        <p:tgtEl>
                                          <p:spTgt spid="1439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395"/>
                                        </p:tgtEl>
                                        <p:attrNameLst>
                                          <p:attrName>style.visibility</p:attrName>
                                        </p:attrNameLst>
                                      </p:cBhvr>
                                      <p:to>
                                        <p:strVal val="visible"/>
                                      </p:to>
                                    </p:set>
                                    <p:anim calcmode="lin" valueType="num">
                                      <p:cBhvr additive="base">
                                        <p:cTn id="18" dur="500" fill="hold"/>
                                        <p:tgtEl>
                                          <p:spTgt spid="14395"/>
                                        </p:tgtEl>
                                        <p:attrNameLst>
                                          <p:attrName>ppt_x</p:attrName>
                                        </p:attrNameLst>
                                      </p:cBhvr>
                                      <p:tavLst>
                                        <p:tav tm="0">
                                          <p:val>
                                            <p:strVal val="#ppt_x"/>
                                          </p:val>
                                        </p:tav>
                                        <p:tav tm="100000">
                                          <p:val>
                                            <p:strVal val="#ppt_x"/>
                                          </p:val>
                                        </p:tav>
                                      </p:tavLst>
                                    </p:anim>
                                    <p:anim calcmode="lin" valueType="num">
                                      <p:cBhvr additive="base">
                                        <p:cTn id="19" dur="500" fill="hold"/>
                                        <p:tgtEl>
                                          <p:spTgt spid="14395"/>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4400"/>
                                        </p:tgtEl>
                                        <p:attrNameLst>
                                          <p:attrName>style.visibility</p:attrName>
                                        </p:attrNameLst>
                                      </p:cBhvr>
                                      <p:to>
                                        <p:strVal val="visible"/>
                                      </p:to>
                                    </p:set>
                                    <p:animEffect transition="in" filter="checkerboard(across)">
                                      <p:cBhvr>
                                        <p:cTn id="24" dur="500"/>
                                        <p:tgtEl>
                                          <p:spTgt spid="1440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401"/>
                                        </p:tgtEl>
                                        <p:attrNameLst>
                                          <p:attrName>style.visibility</p:attrName>
                                        </p:attrNameLst>
                                      </p:cBhvr>
                                      <p:to>
                                        <p:strVal val="visible"/>
                                      </p:to>
                                    </p:set>
                                    <p:animEffect transition="in" filter="box(in)">
                                      <p:cBhvr>
                                        <p:cTn id="29" dur="500"/>
                                        <p:tgtEl>
                                          <p:spTgt spid="1440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383"/>
                                        </p:tgtEl>
                                        <p:attrNameLst>
                                          <p:attrName>style.visibility</p:attrName>
                                        </p:attrNameLst>
                                      </p:cBhvr>
                                      <p:to>
                                        <p:strVal val="visible"/>
                                      </p:to>
                                    </p:set>
                                    <p:anim calcmode="lin" valueType="num">
                                      <p:cBhvr additive="base">
                                        <p:cTn id="34" dur="500" fill="hold"/>
                                        <p:tgtEl>
                                          <p:spTgt spid="14383"/>
                                        </p:tgtEl>
                                        <p:attrNameLst>
                                          <p:attrName>ppt_x</p:attrName>
                                        </p:attrNameLst>
                                      </p:cBhvr>
                                      <p:tavLst>
                                        <p:tav tm="0">
                                          <p:val>
                                            <p:strVal val="#ppt_x"/>
                                          </p:val>
                                        </p:tav>
                                        <p:tav tm="100000">
                                          <p:val>
                                            <p:strVal val="#ppt_x"/>
                                          </p:val>
                                        </p:tav>
                                      </p:tavLst>
                                    </p:anim>
                                    <p:anim calcmode="lin" valueType="num">
                                      <p:cBhvr additive="base">
                                        <p:cTn id="35" dur="500" fill="hold"/>
                                        <p:tgtEl>
                                          <p:spTgt spid="14383"/>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14396"/>
                                        </p:tgtEl>
                                        <p:attrNameLst>
                                          <p:attrName>style.visibility</p:attrName>
                                        </p:attrNameLst>
                                      </p:cBhvr>
                                      <p:to>
                                        <p:strVal val="visible"/>
                                      </p:to>
                                    </p:set>
                                    <p:animEffect transition="in" filter="wedge">
                                      <p:cBhvr>
                                        <p:cTn id="40" dur="500"/>
                                        <p:tgtEl>
                                          <p:spTgt spid="1439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397"/>
                                        </p:tgtEl>
                                        <p:attrNameLst>
                                          <p:attrName>style.visibility</p:attrName>
                                        </p:attrNameLst>
                                      </p:cBhvr>
                                      <p:to>
                                        <p:strVal val="visible"/>
                                      </p:to>
                                    </p:set>
                                    <p:anim calcmode="lin" valueType="num">
                                      <p:cBhvr additive="base">
                                        <p:cTn id="45" dur="500" fill="hold"/>
                                        <p:tgtEl>
                                          <p:spTgt spid="14397"/>
                                        </p:tgtEl>
                                        <p:attrNameLst>
                                          <p:attrName>ppt_x</p:attrName>
                                        </p:attrNameLst>
                                      </p:cBhvr>
                                      <p:tavLst>
                                        <p:tav tm="0">
                                          <p:val>
                                            <p:strVal val="#ppt_x"/>
                                          </p:val>
                                        </p:tav>
                                        <p:tav tm="100000">
                                          <p:val>
                                            <p:strVal val="#ppt_x"/>
                                          </p:val>
                                        </p:tav>
                                      </p:tavLst>
                                    </p:anim>
                                    <p:anim calcmode="lin" valueType="num">
                                      <p:cBhvr additive="base">
                                        <p:cTn id="46" dur="500" fill="hold"/>
                                        <p:tgtEl>
                                          <p:spTgt spid="14397"/>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1" fill="hold" grpId="0" nodeType="clickEffect">
                                  <p:stCondLst>
                                    <p:cond delay="0"/>
                                  </p:stCondLst>
                                  <p:childTnLst>
                                    <p:set>
                                      <p:cBhvr>
                                        <p:cTn id="50" dur="1" fill="hold">
                                          <p:stCondLst>
                                            <p:cond delay="0"/>
                                          </p:stCondLst>
                                        </p:cTn>
                                        <p:tgtEl>
                                          <p:spTgt spid="14402"/>
                                        </p:tgtEl>
                                        <p:attrNameLst>
                                          <p:attrName>style.visibility</p:attrName>
                                        </p:attrNameLst>
                                      </p:cBhvr>
                                      <p:to>
                                        <p:strVal val="visible"/>
                                      </p:to>
                                    </p:set>
                                    <p:anim calcmode="lin" valueType="num">
                                      <p:cBhvr additive="base">
                                        <p:cTn id="51" dur="500" fill="hold"/>
                                        <p:tgtEl>
                                          <p:spTgt spid="14402"/>
                                        </p:tgtEl>
                                        <p:attrNameLst>
                                          <p:attrName>ppt_x</p:attrName>
                                        </p:attrNameLst>
                                      </p:cBhvr>
                                      <p:tavLst>
                                        <p:tav tm="0">
                                          <p:val>
                                            <p:strVal val="#ppt_x"/>
                                          </p:val>
                                        </p:tav>
                                        <p:tav tm="100000">
                                          <p:val>
                                            <p:strVal val="#ppt_x"/>
                                          </p:val>
                                        </p:tav>
                                      </p:tavLst>
                                    </p:anim>
                                    <p:anim calcmode="lin" valueType="num">
                                      <p:cBhvr additive="base">
                                        <p:cTn id="52" dur="500" fill="hold"/>
                                        <p:tgtEl>
                                          <p:spTgt spid="14402"/>
                                        </p:tgtEl>
                                        <p:attrNameLst>
                                          <p:attrName>ppt_y</p:attrName>
                                        </p:attrNameLst>
                                      </p:cBhvr>
                                      <p:tavLst>
                                        <p:tav tm="0">
                                          <p:val>
                                            <p:strVal val="0-#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387"/>
                                        </p:tgtEl>
                                        <p:attrNameLst>
                                          <p:attrName>style.visibility</p:attrName>
                                        </p:attrNameLst>
                                      </p:cBhvr>
                                      <p:to>
                                        <p:strVal val="visible"/>
                                      </p:to>
                                    </p:set>
                                    <p:anim calcmode="lin" valueType="num">
                                      <p:cBhvr additive="base">
                                        <p:cTn id="57" dur="500" fill="hold"/>
                                        <p:tgtEl>
                                          <p:spTgt spid="14387"/>
                                        </p:tgtEl>
                                        <p:attrNameLst>
                                          <p:attrName>ppt_x</p:attrName>
                                        </p:attrNameLst>
                                      </p:cBhvr>
                                      <p:tavLst>
                                        <p:tav tm="0">
                                          <p:val>
                                            <p:strVal val="#ppt_x"/>
                                          </p:val>
                                        </p:tav>
                                        <p:tav tm="100000">
                                          <p:val>
                                            <p:strVal val="#ppt_x"/>
                                          </p:val>
                                        </p:tav>
                                      </p:tavLst>
                                    </p:anim>
                                    <p:anim calcmode="lin" valueType="num">
                                      <p:cBhvr additive="base">
                                        <p:cTn id="58" dur="500" fill="hold"/>
                                        <p:tgtEl>
                                          <p:spTgt spid="14387"/>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4398"/>
                                        </p:tgtEl>
                                        <p:attrNameLst>
                                          <p:attrName>style.visibility</p:attrName>
                                        </p:attrNameLst>
                                      </p:cBhvr>
                                      <p:to>
                                        <p:strVal val="visible"/>
                                      </p:to>
                                    </p:set>
                                    <p:animEffect transition="in" filter="checkerboard(across)">
                                      <p:cBhvr>
                                        <p:cTn id="63" dur="500"/>
                                        <p:tgtEl>
                                          <p:spTgt spid="1439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9" fill="hold" grpId="0" nodeType="clickEffect">
                                  <p:stCondLst>
                                    <p:cond delay="0"/>
                                  </p:stCondLst>
                                  <p:childTnLst>
                                    <p:set>
                                      <p:cBhvr>
                                        <p:cTn id="67" dur="1" fill="hold">
                                          <p:stCondLst>
                                            <p:cond delay="0"/>
                                          </p:stCondLst>
                                        </p:cTn>
                                        <p:tgtEl>
                                          <p:spTgt spid="14399"/>
                                        </p:tgtEl>
                                        <p:attrNameLst>
                                          <p:attrName>style.visibility</p:attrName>
                                        </p:attrNameLst>
                                      </p:cBhvr>
                                      <p:to>
                                        <p:strVal val="visible"/>
                                      </p:to>
                                    </p:set>
                                    <p:anim calcmode="lin" valueType="num">
                                      <p:cBhvr additive="base">
                                        <p:cTn id="68" dur="500" fill="hold"/>
                                        <p:tgtEl>
                                          <p:spTgt spid="14399"/>
                                        </p:tgtEl>
                                        <p:attrNameLst>
                                          <p:attrName>ppt_x</p:attrName>
                                        </p:attrNameLst>
                                      </p:cBhvr>
                                      <p:tavLst>
                                        <p:tav tm="0">
                                          <p:val>
                                            <p:strVal val="0-#ppt_w/2"/>
                                          </p:val>
                                        </p:tav>
                                        <p:tav tm="100000">
                                          <p:val>
                                            <p:strVal val="#ppt_x"/>
                                          </p:val>
                                        </p:tav>
                                      </p:tavLst>
                                    </p:anim>
                                    <p:anim calcmode="lin" valueType="num">
                                      <p:cBhvr additive="base">
                                        <p:cTn id="69" dur="500" fill="hold"/>
                                        <p:tgtEl>
                                          <p:spTgt spid="1439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3" grpId="0"/>
      <p:bldP spid="14386" grpId="0"/>
      <p:bldP spid="14387" grpId="0"/>
      <p:bldP spid="14394" grpId="0"/>
      <p:bldP spid="14395" grpId="0"/>
      <p:bldP spid="14396" grpId="0"/>
      <p:bldP spid="14397" grpId="0"/>
      <p:bldP spid="14398" grpId="0"/>
      <p:bldP spid="14399" grpId="0"/>
      <p:bldP spid="14400" grpId="0"/>
      <p:bldP spid="14401" grpId="0"/>
      <p:bldP spid="1440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11"/>
          <p:cNvSpPr>
            <a:spLocks noChangeArrowheads="1"/>
          </p:cNvSpPr>
          <p:nvPr/>
        </p:nvSpPr>
        <p:spPr bwMode="auto">
          <a:xfrm>
            <a:off x="0" y="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3275" indent="-803275" algn="l"/>
            <a:r>
              <a:rPr lang="en-US" sz="2400"/>
              <a:t>Obj. C) Compare three differences between DNA and RNA</a:t>
            </a:r>
          </a:p>
        </p:txBody>
      </p:sp>
      <p:sp>
        <p:nvSpPr>
          <p:cNvPr id="15363" name="Rectangle 12"/>
          <p:cNvSpPr>
            <a:spLocks noChangeArrowheads="1"/>
          </p:cNvSpPr>
          <p:nvPr/>
        </p:nvSpPr>
        <p:spPr bwMode="auto">
          <a:xfrm>
            <a:off x="1660525" y="1100138"/>
            <a:ext cx="1185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t>DNA</a:t>
            </a:r>
          </a:p>
        </p:txBody>
      </p:sp>
      <p:pic>
        <p:nvPicPr>
          <p:cNvPr id="15364" name="Picture 4" descr="http://members.lycos.nl/TheDNApage/dnapix/dbdna09p.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54038" y="1771650"/>
            <a:ext cx="3392487" cy="5086350"/>
          </a:xfrm>
          <a:noFill/>
        </p:spPr>
      </p:pic>
      <p:sp>
        <p:nvSpPr>
          <p:cNvPr id="16" name="Text Box 14"/>
          <p:cNvSpPr txBox="1">
            <a:spLocks noChangeArrowheads="1"/>
          </p:cNvSpPr>
          <p:nvPr/>
        </p:nvSpPr>
        <p:spPr bwMode="auto">
          <a:xfrm>
            <a:off x="1758950" y="2365375"/>
            <a:ext cx="1295400" cy="396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000"/>
              <a:t>Thymine</a:t>
            </a:r>
          </a:p>
        </p:txBody>
      </p:sp>
      <p:sp>
        <p:nvSpPr>
          <p:cNvPr id="17" name="Text Box 11"/>
          <p:cNvSpPr txBox="1">
            <a:spLocks noChangeArrowheads="1"/>
          </p:cNvSpPr>
          <p:nvPr/>
        </p:nvSpPr>
        <p:spPr bwMode="auto">
          <a:xfrm>
            <a:off x="2189163" y="3033713"/>
            <a:ext cx="2098675" cy="46037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Deoxyribose</a:t>
            </a:r>
          </a:p>
        </p:txBody>
      </p:sp>
      <p:pic>
        <p:nvPicPr>
          <p:cNvPr id="15367" name="Picture 2" descr="Clipart - a single stranded &#10;chain of ribonucleic &#10;acid. fotosearch &#10;- search clipart, &#10;illustration, &#10;drawings and vector &#10;eps graphics images"/>
          <p:cNvPicPr>
            <a:picLocks noChangeAspect="1" noChangeArrowheads="1"/>
          </p:cNvPicPr>
          <p:nvPr/>
        </p:nvPicPr>
        <p:blipFill>
          <a:blip r:embed="rId4">
            <a:extLst>
              <a:ext uri="{28A0092B-C50C-407E-A947-70E740481C1C}">
                <a14:useLocalDpi xmlns:a14="http://schemas.microsoft.com/office/drawing/2010/main" val="0"/>
              </a:ext>
            </a:extLst>
          </a:blip>
          <a:srcRect t="2477" b="12865"/>
          <a:stretch>
            <a:fillRect/>
          </a:stretch>
        </p:blipFill>
        <p:spPr bwMode="auto">
          <a:xfrm>
            <a:off x="6178550" y="1438275"/>
            <a:ext cx="1001713"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4"/>
          <p:cNvSpPr txBox="1">
            <a:spLocks noChangeArrowheads="1"/>
          </p:cNvSpPr>
          <p:nvPr/>
        </p:nvSpPr>
        <p:spPr bwMode="auto">
          <a:xfrm>
            <a:off x="1506538" y="1873250"/>
            <a:ext cx="1295400" cy="396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000"/>
              <a:t>Thymine</a:t>
            </a:r>
          </a:p>
        </p:txBody>
      </p:sp>
      <p:sp>
        <p:nvSpPr>
          <p:cNvPr id="21" name="Text Box 12"/>
          <p:cNvSpPr txBox="1">
            <a:spLocks noChangeArrowheads="1"/>
          </p:cNvSpPr>
          <p:nvPr/>
        </p:nvSpPr>
        <p:spPr bwMode="auto">
          <a:xfrm>
            <a:off x="6700838" y="4167188"/>
            <a:ext cx="1209675" cy="461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Ribose</a:t>
            </a:r>
          </a:p>
        </p:txBody>
      </p:sp>
      <p:sp>
        <p:nvSpPr>
          <p:cNvPr id="22" name="Text Box 11"/>
          <p:cNvSpPr txBox="1">
            <a:spLocks noChangeArrowheads="1"/>
          </p:cNvSpPr>
          <p:nvPr/>
        </p:nvSpPr>
        <p:spPr bwMode="auto">
          <a:xfrm>
            <a:off x="2940050" y="4010025"/>
            <a:ext cx="2022475" cy="4619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Deoxyribose</a:t>
            </a:r>
          </a:p>
        </p:txBody>
      </p:sp>
      <p:sp>
        <p:nvSpPr>
          <p:cNvPr id="23" name="Text Box 12"/>
          <p:cNvSpPr txBox="1">
            <a:spLocks noChangeArrowheads="1"/>
          </p:cNvSpPr>
          <p:nvPr/>
        </p:nvSpPr>
        <p:spPr bwMode="auto">
          <a:xfrm>
            <a:off x="6661150" y="3225800"/>
            <a:ext cx="1209675" cy="4619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Ribose</a:t>
            </a:r>
          </a:p>
        </p:txBody>
      </p:sp>
      <p:sp>
        <p:nvSpPr>
          <p:cNvPr id="24" name="Text Box 13"/>
          <p:cNvSpPr txBox="1">
            <a:spLocks noChangeArrowheads="1"/>
          </p:cNvSpPr>
          <p:nvPr/>
        </p:nvSpPr>
        <p:spPr bwMode="auto">
          <a:xfrm>
            <a:off x="5586413" y="2395538"/>
            <a:ext cx="1039812" cy="461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Uracil</a:t>
            </a:r>
          </a:p>
        </p:txBody>
      </p:sp>
      <p:sp>
        <p:nvSpPr>
          <p:cNvPr id="25" name="Text Box 13"/>
          <p:cNvSpPr txBox="1">
            <a:spLocks noChangeArrowheads="1"/>
          </p:cNvSpPr>
          <p:nvPr/>
        </p:nvSpPr>
        <p:spPr bwMode="auto">
          <a:xfrm>
            <a:off x="5629275" y="1614488"/>
            <a:ext cx="1039813"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2400"/>
              <a:t>Uracil</a:t>
            </a:r>
          </a:p>
        </p:txBody>
      </p:sp>
      <p:sp>
        <p:nvSpPr>
          <p:cNvPr id="15374" name="Text Box 10"/>
          <p:cNvSpPr txBox="1">
            <a:spLocks noChangeArrowheads="1"/>
          </p:cNvSpPr>
          <p:nvPr/>
        </p:nvSpPr>
        <p:spPr bwMode="auto">
          <a:xfrm>
            <a:off x="700088" y="5976938"/>
            <a:ext cx="2908300"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3600"/>
              <a:t>DNA Ladder</a:t>
            </a:r>
          </a:p>
        </p:txBody>
      </p:sp>
      <p:sp>
        <p:nvSpPr>
          <p:cNvPr id="15375" name="Rectangle 26"/>
          <p:cNvSpPr>
            <a:spLocks noChangeArrowheads="1"/>
          </p:cNvSpPr>
          <p:nvPr/>
        </p:nvSpPr>
        <p:spPr bwMode="auto">
          <a:xfrm>
            <a:off x="7281863" y="1055688"/>
            <a:ext cx="1185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t>RNA</a:t>
            </a:r>
          </a:p>
        </p:txBody>
      </p:sp>
      <p:sp>
        <p:nvSpPr>
          <p:cNvPr id="15376" name="Text Box 10"/>
          <p:cNvSpPr txBox="1">
            <a:spLocks noChangeArrowheads="1"/>
          </p:cNvSpPr>
          <p:nvPr/>
        </p:nvSpPr>
        <p:spPr bwMode="auto">
          <a:xfrm>
            <a:off x="5543550" y="6032500"/>
            <a:ext cx="3348038"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l"/>
            <a:r>
              <a:rPr lang="en-US" sz="3600"/>
              <a:t>RNA ½ Ladder</a:t>
            </a:r>
          </a:p>
        </p:txBody>
      </p:sp>
      <p:sp>
        <p:nvSpPr>
          <p:cNvPr id="15377" name="Rectangle 11"/>
          <p:cNvSpPr>
            <a:spLocks noChangeArrowheads="1"/>
          </p:cNvSpPr>
          <p:nvPr/>
        </p:nvSpPr>
        <p:spPr bwMode="auto">
          <a:xfrm>
            <a:off x="161925" y="55562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3275" indent="-803275" algn="l"/>
            <a:r>
              <a:rPr lang="en-US" sz="2400"/>
              <a:t>Analyze the DNA and RNA.  Can you see differences?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74"/>
                                        </p:tgtEl>
                                        <p:attrNameLst>
                                          <p:attrName>style.visibility</p:attrName>
                                        </p:attrNameLst>
                                      </p:cBhvr>
                                      <p:to>
                                        <p:strVal val="visible"/>
                                      </p:to>
                                    </p:set>
                                    <p:anim calcmode="lin" valueType="num">
                                      <p:cBhvr additive="base">
                                        <p:cTn id="7" dur="500" fill="hold"/>
                                        <p:tgtEl>
                                          <p:spTgt spid="15374"/>
                                        </p:tgtEl>
                                        <p:attrNameLst>
                                          <p:attrName>ppt_x</p:attrName>
                                        </p:attrNameLst>
                                      </p:cBhvr>
                                      <p:tavLst>
                                        <p:tav tm="0">
                                          <p:val>
                                            <p:strVal val="#ppt_x"/>
                                          </p:val>
                                        </p:tav>
                                        <p:tav tm="100000">
                                          <p:val>
                                            <p:strVal val="#ppt_x"/>
                                          </p:val>
                                        </p:tav>
                                      </p:tavLst>
                                    </p:anim>
                                    <p:anim calcmode="lin" valueType="num">
                                      <p:cBhvr additive="base">
                                        <p:cTn id="8" dur="500" fill="hold"/>
                                        <p:tgtEl>
                                          <p:spTgt spid="153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376"/>
                                        </p:tgtEl>
                                        <p:attrNameLst>
                                          <p:attrName>style.visibility</p:attrName>
                                        </p:attrNameLst>
                                      </p:cBhvr>
                                      <p:to>
                                        <p:strVal val="visible"/>
                                      </p:to>
                                    </p:set>
                                    <p:anim calcmode="lin" valueType="num">
                                      <p:cBhvr additive="base">
                                        <p:cTn id="13" dur="500" fill="hold"/>
                                        <p:tgtEl>
                                          <p:spTgt spid="15376"/>
                                        </p:tgtEl>
                                        <p:attrNameLst>
                                          <p:attrName>ppt_x</p:attrName>
                                        </p:attrNameLst>
                                      </p:cBhvr>
                                      <p:tavLst>
                                        <p:tav tm="0">
                                          <p:val>
                                            <p:strVal val="#ppt_x"/>
                                          </p:val>
                                        </p:tav>
                                        <p:tav tm="100000">
                                          <p:val>
                                            <p:strVal val="#ppt_x"/>
                                          </p:val>
                                        </p:tav>
                                      </p:tavLst>
                                    </p:anim>
                                    <p:anim calcmode="lin" valueType="num">
                                      <p:cBhvr additive="base">
                                        <p:cTn id="14" dur="500" fill="hold"/>
                                        <p:tgtEl>
                                          <p:spTgt spid="15376"/>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box(out)">
                                      <p:cBhvr>
                                        <p:cTn id="19" dur="500"/>
                                        <p:tgtEl>
                                          <p:spTgt spid="16">
                                            <p:txEl>
                                              <p:pRg st="0" end="0"/>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0" presetID="4" presetClass="entr" presetSubtype="32" fill="hold" grpId="0" nodeType="with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box(out)">
                                      <p:cBhvr>
                                        <p:cTn id="22" dur="500"/>
                                        <p:tgtEl>
                                          <p:spTgt spid="20">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ox(out)">
                                      <p:cBhvr>
                                        <p:cTn id="27" dur="500"/>
                                        <p:tgtEl>
                                          <p:spTgt spid="24"/>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par>
                                <p:cTn id="28" presetID="4" presetClass="entr" presetSubtype="32"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ox(out)">
                                      <p:cBhvr>
                                        <p:cTn id="30" dur="500"/>
                                        <p:tgtEl>
                                          <p:spTgt spid="25"/>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bg/>
                                          </p:spTgt>
                                        </p:tgtEl>
                                        <p:attrNameLst>
                                          <p:attrName>style.visibility</p:attrName>
                                        </p:attrNameLst>
                                      </p:cBhvr>
                                      <p:to>
                                        <p:strVal val="visible"/>
                                      </p:to>
                                    </p:set>
                                    <p:anim calcmode="lin" valueType="num">
                                      <p:cBhvr additive="base">
                                        <p:cTn id="35"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 calcmode="lin" valueType="num">
                                      <p:cBhvr additive="base">
                                        <p:cTn id="3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bg/>
                                          </p:spTgt>
                                        </p:tgtEl>
                                        <p:attrNameLst>
                                          <p:attrName>style.visibility</p:attrName>
                                        </p:attrNameLst>
                                      </p:cBhvr>
                                      <p:to>
                                        <p:strVal val="visible"/>
                                      </p:to>
                                    </p:set>
                                    <p:anim calcmode="lin" valueType="num">
                                      <p:cBhvr additive="base">
                                        <p:cTn id="45" dur="500" fill="hold"/>
                                        <p:tgtEl>
                                          <p:spTgt spid="22">
                                            <p:bg/>
                                          </p:spTgt>
                                        </p:tgtEl>
                                        <p:attrNameLst>
                                          <p:attrName>ppt_x</p:attrName>
                                        </p:attrNameLst>
                                      </p:cBhvr>
                                      <p:tavLst>
                                        <p:tav tm="0">
                                          <p:val>
                                            <p:strVal val="#ppt_x"/>
                                          </p:val>
                                        </p:tav>
                                        <p:tav tm="100000">
                                          <p:val>
                                            <p:strVal val="#ppt_x"/>
                                          </p:val>
                                        </p:tav>
                                      </p:tavLst>
                                    </p:anim>
                                    <p:anim calcmode="lin" valueType="num">
                                      <p:cBhvr additive="base">
                                        <p:cTn id="46" dur="500" fill="hold"/>
                                        <p:tgtEl>
                                          <p:spTgt spid="22">
                                            <p:bg/>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2">
                                            <p:txEl>
                                              <p:pRg st="0" end="0"/>
                                            </p:txEl>
                                          </p:spTgt>
                                        </p:tgtEl>
                                        <p:attrNameLst>
                                          <p:attrName>style.visibility</p:attrName>
                                        </p:attrNameLst>
                                      </p:cBhvr>
                                      <p:to>
                                        <p:strVal val="visible"/>
                                      </p:to>
                                    </p:set>
                                    <p:anim calcmode="lin" valueType="num">
                                      <p:cBhvr additive="base">
                                        <p:cTn id="4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ox(out)">
                                      <p:cBhvr>
                                        <p:cTn id="55" dur="500"/>
                                        <p:tgtEl>
                                          <p:spTgt spid="21"/>
                                        </p:tgtEl>
                                      </p:cBhvr>
                                    </p:animEffect>
                                  </p:childTnLst>
                                  <p:subTnLst>
                                    <p:audio>
                                      <p:cMediaNode>
                                        <p:cTn display="0" masterRel="sameClick">
                                          <p:stCondLst>
                                            <p:cond evt="begin" delay="0">
                                              <p:tn val="53"/>
                                            </p:cond>
                                          </p:stCondLst>
                                          <p:endCondLst>
                                            <p:cond evt="onStopAudio" delay="0">
                                              <p:tgtEl>
                                                <p:sldTgt/>
                                              </p:tgtEl>
                                            </p:cond>
                                          </p:endCondLst>
                                        </p:cTn>
                                        <p:tgtEl>
                                          <p:sndTgt r:embed="rId2" name="camera.wav"/>
                                        </p:tgtEl>
                                      </p:cMediaNode>
                                    </p:audio>
                                  </p:subTnLst>
                                </p:cTn>
                              </p:par>
                              <p:par>
                                <p:cTn id="56" presetID="4" presetClass="entr" presetSubtype="32"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ox(out)">
                                      <p:cBhvr>
                                        <p:cTn id="58" dur="500"/>
                                        <p:tgtEl>
                                          <p:spTgt spid="23"/>
                                        </p:tgtEl>
                                      </p:cBhvr>
                                    </p:animEffect>
                                  </p:childTnLst>
                                  <p:subTnLst>
                                    <p:audio>
                                      <p:cMediaNode>
                                        <p:cTn display="0" masterRel="sameClick">
                                          <p:stCondLst>
                                            <p:cond evt="begin" delay="0">
                                              <p:tn val="5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p:bldP spid="17" grpId="0" build="allAtOnce" animBg="1"/>
      <p:bldP spid="20" grpId="0" build="p" autoUpdateAnimBg="0"/>
      <p:bldP spid="21" grpId="0" animBg="1" autoUpdateAnimBg="0"/>
      <p:bldP spid="22" grpId="0" build="allAtOnce" animBg="1"/>
      <p:bldP spid="23" grpId="0" animBg="1" autoUpdateAnimBg="0"/>
      <p:bldP spid="24" grpId="0" animBg="1" autoUpdateAnimBg="0"/>
      <p:bldP spid="25" grpId="0" animBg="1" autoUpdateAnimBg="0"/>
      <p:bldP spid="15374" grpId="0" animBg="1"/>
      <p:bldP spid="1537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sz="half" idx="1"/>
          </p:nvPr>
        </p:nvSpPr>
        <p:spPr>
          <a:xfrm>
            <a:off x="304800" y="2286000"/>
            <a:ext cx="4327525" cy="4572000"/>
          </a:xfrm>
        </p:spPr>
        <p:txBody>
          <a:bodyPr>
            <a:normAutofit lnSpcReduction="10000"/>
          </a:bodyPr>
          <a:lstStyle/>
          <a:p>
            <a:pPr marL="411480" algn="ctr" eaLnBrk="1" fontAlgn="auto" hangingPunct="1">
              <a:spcAft>
                <a:spcPts val="0"/>
              </a:spcAft>
              <a:buFontTx/>
              <a:buNone/>
              <a:defRPr/>
            </a:pPr>
            <a:r>
              <a:rPr lang="en-US" sz="3500" u="sng" dirty="0">
                <a:solidFill>
                  <a:srgbClr val="990033"/>
                </a:solidFill>
                <a:latin typeface="Showcard Gothic" pitchFamily="82" charset="0"/>
              </a:rPr>
              <a:t>DNA</a:t>
            </a:r>
          </a:p>
          <a:p>
            <a:pPr marL="411480" algn="ctr" eaLnBrk="1" fontAlgn="auto" hangingPunct="1">
              <a:spcAft>
                <a:spcPts val="0"/>
              </a:spcAft>
              <a:buFontTx/>
              <a:buNone/>
              <a:defRPr/>
            </a:pPr>
            <a:r>
              <a:rPr lang="en-US" sz="3500" dirty="0" smtClean="0">
                <a:solidFill>
                  <a:schemeClr val="accent2"/>
                </a:solidFill>
                <a:latin typeface="Showcard Gothic" pitchFamily="82" charset="0"/>
              </a:rPr>
              <a:t>1. Double </a:t>
            </a:r>
            <a:r>
              <a:rPr lang="en-US" sz="3500" dirty="0">
                <a:solidFill>
                  <a:schemeClr val="accent2"/>
                </a:solidFill>
                <a:latin typeface="Showcard Gothic" pitchFamily="82" charset="0"/>
              </a:rPr>
              <a:t>strand</a:t>
            </a:r>
          </a:p>
          <a:p>
            <a:pPr marL="411480" algn="ctr" eaLnBrk="1" fontAlgn="auto" hangingPunct="1">
              <a:spcAft>
                <a:spcPts val="0"/>
              </a:spcAft>
              <a:buFontTx/>
              <a:buNone/>
              <a:defRPr/>
            </a:pPr>
            <a:r>
              <a:rPr lang="en-US" sz="3500" dirty="0" smtClean="0">
                <a:solidFill>
                  <a:srgbClr val="009900"/>
                </a:solidFill>
                <a:latin typeface="Showcard Gothic" pitchFamily="82" charset="0"/>
              </a:rPr>
              <a:t>2. </a:t>
            </a:r>
            <a:r>
              <a:rPr lang="en-US" sz="3500" dirty="0" err="1" smtClean="0">
                <a:solidFill>
                  <a:srgbClr val="009900"/>
                </a:solidFill>
                <a:latin typeface="Showcard Gothic" pitchFamily="82" charset="0"/>
              </a:rPr>
              <a:t>Deoxyribose</a:t>
            </a:r>
            <a:r>
              <a:rPr lang="en-US" sz="3500" dirty="0" smtClean="0">
                <a:solidFill>
                  <a:srgbClr val="009900"/>
                </a:solidFill>
                <a:latin typeface="Showcard Gothic" pitchFamily="82" charset="0"/>
              </a:rPr>
              <a:t> </a:t>
            </a:r>
            <a:r>
              <a:rPr lang="en-US" sz="3500" dirty="0">
                <a:solidFill>
                  <a:srgbClr val="009900"/>
                </a:solidFill>
                <a:latin typeface="Showcard Gothic" pitchFamily="82" charset="0"/>
              </a:rPr>
              <a:t>sugar</a:t>
            </a:r>
          </a:p>
          <a:p>
            <a:pPr marL="411480" algn="ctr" eaLnBrk="1" fontAlgn="auto" hangingPunct="1">
              <a:spcAft>
                <a:spcPts val="0"/>
              </a:spcAft>
              <a:buFontTx/>
              <a:buNone/>
              <a:defRPr/>
            </a:pPr>
            <a:r>
              <a:rPr lang="en-US" sz="3500" dirty="0" smtClean="0">
                <a:solidFill>
                  <a:srgbClr val="CC0099"/>
                </a:solidFill>
                <a:latin typeface="Showcard Gothic" pitchFamily="82" charset="0"/>
              </a:rPr>
              <a:t>3. Contains </a:t>
            </a:r>
            <a:r>
              <a:rPr lang="en-US" sz="3500" dirty="0">
                <a:solidFill>
                  <a:srgbClr val="CC0099"/>
                </a:solidFill>
                <a:latin typeface="Showcard Gothic" pitchFamily="82" charset="0"/>
              </a:rPr>
              <a:t>thymine</a:t>
            </a:r>
          </a:p>
          <a:p>
            <a:pPr marL="411480" algn="ctr" eaLnBrk="1" fontAlgn="auto" hangingPunct="1">
              <a:spcAft>
                <a:spcPts val="0"/>
              </a:spcAft>
              <a:buFontTx/>
              <a:buNone/>
              <a:defRPr/>
            </a:pPr>
            <a:r>
              <a:rPr lang="en-US" sz="3500" dirty="0" smtClean="0">
                <a:solidFill>
                  <a:schemeClr val="bg1"/>
                </a:solidFill>
                <a:latin typeface="Showcard Gothic" pitchFamily="82" charset="0"/>
              </a:rPr>
              <a:t>4. Very </a:t>
            </a:r>
            <a:r>
              <a:rPr lang="en-US" sz="3500" dirty="0">
                <a:solidFill>
                  <a:schemeClr val="bg1"/>
                </a:solidFill>
                <a:latin typeface="Showcard Gothic" pitchFamily="82" charset="0"/>
              </a:rPr>
              <a:t>large molecule</a:t>
            </a:r>
          </a:p>
          <a:p>
            <a:pPr marL="411480" algn="ctr" eaLnBrk="1" fontAlgn="auto" hangingPunct="1">
              <a:spcAft>
                <a:spcPts val="0"/>
              </a:spcAft>
              <a:buFontTx/>
              <a:buNone/>
              <a:defRPr/>
            </a:pPr>
            <a:endParaRPr lang="en-US" dirty="0">
              <a:solidFill>
                <a:schemeClr val="accent1"/>
              </a:solidFill>
              <a:latin typeface="Showcard Gothic" pitchFamily="82" charset="0"/>
            </a:endParaRPr>
          </a:p>
          <a:p>
            <a:pPr marL="411480" algn="ctr" eaLnBrk="1" fontAlgn="auto" hangingPunct="1">
              <a:spcAft>
                <a:spcPts val="0"/>
              </a:spcAft>
              <a:buFontTx/>
              <a:buNone/>
              <a:defRPr/>
            </a:pPr>
            <a:endParaRPr lang="en-US" dirty="0">
              <a:solidFill>
                <a:srgbClr val="CC0099"/>
              </a:solidFill>
              <a:latin typeface="Showcard Gothic" pitchFamily="82" charset="0"/>
            </a:endParaRPr>
          </a:p>
        </p:txBody>
      </p:sp>
      <p:sp>
        <p:nvSpPr>
          <p:cNvPr id="20484" name="Rectangle 4"/>
          <p:cNvSpPr>
            <a:spLocks noGrp="1" noChangeArrowheads="1"/>
          </p:cNvSpPr>
          <p:nvPr>
            <p:ph sz="half" idx="2"/>
          </p:nvPr>
        </p:nvSpPr>
        <p:spPr>
          <a:xfrm>
            <a:off x="4445000" y="2413000"/>
            <a:ext cx="4699000" cy="4445000"/>
          </a:xfrm>
        </p:spPr>
        <p:txBody>
          <a:bodyPr>
            <a:normAutofit lnSpcReduction="10000"/>
          </a:bodyPr>
          <a:lstStyle/>
          <a:p>
            <a:pPr marL="411480" algn="ctr" eaLnBrk="1" fontAlgn="auto" hangingPunct="1">
              <a:spcAft>
                <a:spcPts val="0"/>
              </a:spcAft>
              <a:buFontTx/>
              <a:buNone/>
              <a:defRPr/>
            </a:pPr>
            <a:r>
              <a:rPr lang="en-US" sz="3200" u="sng" dirty="0">
                <a:solidFill>
                  <a:srgbClr val="FF5050"/>
                </a:solidFill>
                <a:latin typeface="Showcard Gothic" pitchFamily="82" charset="0"/>
              </a:rPr>
              <a:t>RNA</a:t>
            </a:r>
          </a:p>
          <a:p>
            <a:pPr marL="411480" algn="ctr" eaLnBrk="1" fontAlgn="auto" hangingPunct="1">
              <a:spcAft>
                <a:spcPts val="0"/>
              </a:spcAft>
              <a:buFontTx/>
              <a:buNone/>
              <a:defRPr/>
            </a:pPr>
            <a:r>
              <a:rPr lang="en-US" sz="3200" dirty="0" smtClean="0">
                <a:solidFill>
                  <a:schemeClr val="accent2"/>
                </a:solidFill>
                <a:latin typeface="Showcard Gothic" pitchFamily="82" charset="0"/>
              </a:rPr>
              <a:t>1. Single </a:t>
            </a:r>
            <a:r>
              <a:rPr lang="en-US" sz="3200" dirty="0">
                <a:solidFill>
                  <a:schemeClr val="accent2"/>
                </a:solidFill>
                <a:latin typeface="Showcard Gothic" pitchFamily="82" charset="0"/>
              </a:rPr>
              <a:t>strand</a:t>
            </a:r>
          </a:p>
          <a:p>
            <a:pPr marL="411480" algn="ctr" eaLnBrk="1" fontAlgn="auto" hangingPunct="1">
              <a:spcAft>
                <a:spcPts val="0"/>
              </a:spcAft>
              <a:buFontTx/>
              <a:buNone/>
              <a:defRPr/>
            </a:pPr>
            <a:r>
              <a:rPr lang="en-US" sz="3200" dirty="0" smtClean="0">
                <a:solidFill>
                  <a:srgbClr val="009900"/>
                </a:solidFill>
                <a:latin typeface="Showcard Gothic" pitchFamily="82" charset="0"/>
              </a:rPr>
              <a:t>2. Ribose </a:t>
            </a:r>
            <a:r>
              <a:rPr lang="en-US" sz="3200" dirty="0">
                <a:solidFill>
                  <a:srgbClr val="009900"/>
                </a:solidFill>
                <a:latin typeface="Showcard Gothic" pitchFamily="82" charset="0"/>
              </a:rPr>
              <a:t>sugar</a:t>
            </a:r>
          </a:p>
          <a:p>
            <a:pPr marL="411480" algn="ctr" eaLnBrk="1" fontAlgn="auto" hangingPunct="1">
              <a:spcAft>
                <a:spcPts val="0"/>
              </a:spcAft>
              <a:buFontTx/>
              <a:buNone/>
              <a:defRPr/>
            </a:pPr>
            <a:endParaRPr lang="en-US" sz="3200" dirty="0" smtClean="0">
              <a:solidFill>
                <a:srgbClr val="CC0099"/>
              </a:solidFill>
              <a:latin typeface="Showcard Gothic" pitchFamily="82" charset="0"/>
            </a:endParaRPr>
          </a:p>
          <a:p>
            <a:pPr marL="411480" algn="ctr" eaLnBrk="1" fontAlgn="auto" hangingPunct="1">
              <a:spcAft>
                <a:spcPts val="0"/>
              </a:spcAft>
              <a:buFontTx/>
              <a:buNone/>
              <a:defRPr/>
            </a:pPr>
            <a:r>
              <a:rPr lang="en-US" sz="3200" dirty="0" smtClean="0">
                <a:solidFill>
                  <a:srgbClr val="CC0099"/>
                </a:solidFill>
                <a:latin typeface="Showcard Gothic" pitchFamily="82" charset="0"/>
              </a:rPr>
              <a:t>3. Contains </a:t>
            </a:r>
            <a:r>
              <a:rPr lang="en-US" sz="3200" dirty="0" err="1" smtClean="0">
                <a:solidFill>
                  <a:srgbClr val="CC0099"/>
                </a:solidFill>
                <a:latin typeface="Showcard Gothic" pitchFamily="82" charset="0"/>
              </a:rPr>
              <a:t>uracil</a:t>
            </a:r>
            <a:r>
              <a:rPr lang="en-US" sz="3200" dirty="0" smtClean="0">
                <a:solidFill>
                  <a:srgbClr val="CC0099"/>
                </a:solidFill>
                <a:latin typeface="Showcard Gothic" pitchFamily="82" charset="0"/>
              </a:rPr>
              <a:t> – replaces thymine</a:t>
            </a:r>
            <a:endParaRPr lang="en-US" sz="3200" dirty="0">
              <a:solidFill>
                <a:srgbClr val="CC0099"/>
              </a:solidFill>
              <a:latin typeface="Showcard Gothic" pitchFamily="82" charset="0"/>
            </a:endParaRPr>
          </a:p>
          <a:p>
            <a:pPr marL="411480" algn="ctr" eaLnBrk="1" fontAlgn="auto" hangingPunct="1">
              <a:spcAft>
                <a:spcPts val="0"/>
              </a:spcAft>
              <a:buFontTx/>
              <a:buNone/>
              <a:defRPr/>
            </a:pPr>
            <a:r>
              <a:rPr lang="en-US" sz="3200" dirty="0" smtClean="0">
                <a:solidFill>
                  <a:schemeClr val="bg1"/>
                </a:solidFill>
                <a:latin typeface="Showcard Gothic" pitchFamily="82" charset="0"/>
              </a:rPr>
              <a:t>4. Small </a:t>
            </a:r>
            <a:r>
              <a:rPr lang="en-US" sz="3200" dirty="0">
                <a:solidFill>
                  <a:schemeClr val="bg1"/>
                </a:solidFill>
                <a:latin typeface="Showcard Gothic" pitchFamily="82" charset="0"/>
              </a:rPr>
              <a:t>molecule</a:t>
            </a:r>
          </a:p>
        </p:txBody>
      </p:sp>
      <p:sp>
        <p:nvSpPr>
          <p:cNvPr id="16388" name="Rectangle 7"/>
          <p:cNvSpPr>
            <a:spLocks noChangeArrowheads="1"/>
          </p:cNvSpPr>
          <p:nvPr/>
        </p:nvSpPr>
        <p:spPr bwMode="auto">
          <a:xfrm>
            <a:off x="0" y="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3275" indent="-803275" algn="l"/>
            <a:r>
              <a:rPr lang="en-US" sz="3200"/>
              <a:t>Obj. C) Compare three differences between DNA and RNA</a:t>
            </a:r>
          </a:p>
        </p:txBody>
      </p:sp>
      <p:pic>
        <p:nvPicPr>
          <p:cNvPr id="16389" name="Picture 4" descr="http://members.lycos.nl/TheDNApage/dnapix/dbdna09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678551">
            <a:off x="409575" y="1174750"/>
            <a:ext cx="1071563"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2" descr="Clipart - a single stranded &#10;chain of ribonucleic &#10;acid. fotosearch &#10;- search clipart, &#10;illustration, &#10;drawings and vector &#10;eps graphics images"/>
          <p:cNvPicPr>
            <a:picLocks noChangeAspect="1" noChangeArrowheads="1"/>
          </p:cNvPicPr>
          <p:nvPr/>
        </p:nvPicPr>
        <p:blipFill>
          <a:blip r:embed="rId3">
            <a:extLst>
              <a:ext uri="{28A0092B-C50C-407E-A947-70E740481C1C}">
                <a14:useLocalDpi xmlns:a14="http://schemas.microsoft.com/office/drawing/2010/main" val="0"/>
              </a:ext>
            </a:extLst>
          </a:blip>
          <a:srcRect t="2477" b="12865"/>
          <a:stretch>
            <a:fillRect/>
          </a:stretch>
        </p:blipFill>
        <p:spPr bwMode="auto">
          <a:xfrm rot="-2240999">
            <a:off x="7589838" y="444500"/>
            <a:ext cx="55880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11"/>
          <p:cNvSpPr txBox="1">
            <a:spLocks noChangeArrowheads="1"/>
          </p:cNvSpPr>
          <p:nvPr/>
        </p:nvSpPr>
        <p:spPr bwMode="auto">
          <a:xfrm>
            <a:off x="2143125" y="1414463"/>
            <a:ext cx="19431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4800"/>
              <a:t>GCAT</a:t>
            </a:r>
          </a:p>
        </p:txBody>
      </p:sp>
      <p:sp>
        <p:nvSpPr>
          <p:cNvPr id="16392" name="TextBox 12"/>
          <p:cNvSpPr txBox="1">
            <a:spLocks noChangeArrowheads="1"/>
          </p:cNvSpPr>
          <p:nvPr/>
        </p:nvSpPr>
        <p:spPr bwMode="auto">
          <a:xfrm>
            <a:off x="4652963" y="1395413"/>
            <a:ext cx="21478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r>
              <a:rPr lang="en-US" sz="4800"/>
              <a:t>GCAU</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0484">
                                            <p:txEl>
                                              <p:pRg st="0" end="0"/>
                                            </p:txEl>
                                          </p:spTgt>
                                        </p:tgtEl>
                                        <p:attrNameLst>
                                          <p:attrName>style.visibility</p:attrName>
                                        </p:attrNameLst>
                                      </p:cBhvr>
                                      <p:to>
                                        <p:strVal val="visible"/>
                                      </p:to>
                                    </p:set>
                                    <p:anim calcmode="lin" valueType="num">
                                      <p:cBhvr additive="base">
                                        <p:cTn id="11"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 calcmode="lin" valueType="num">
                                      <p:cBhvr additive="base">
                                        <p:cTn id="1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1" end="1"/>
                                            </p:txEl>
                                          </p:spTgt>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20484">
                                            <p:txEl>
                                              <p:pRg st="1" end="1"/>
                                            </p:txEl>
                                          </p:spTgt>
                                        </p:tgtEl>
                                        <p:attrNameLst>
                                          <p:attrName>style.visibility</p:attrName>
                                        </p:attrNameLst>
                                      </p:cBhvr>
                                      <p:to>
                                        <p:strVal val="visible"/>
                                      </p:to>
                                    </p:set>
                                    <p:anim calcmode="lin" valueType="num">
                                      <p:cBhvr additive="base">
                                        <p:cTn id="21" dur="500" fill="hold"/>
                                        <p:tgtEl>
                                          <p:spTgt spid="2048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20483">
                                            <p:txEl>
                                              <p:pRg st="2" end="2"/>
                                            </p:txEl>
                                          </p:spTgt>
                                        </p:tgtEl>
                                        <p:attrNameLst>
                                          <p:attrName>style.visibility</p:attrName>
                                        </p:attrNameLst>
                                      </p:cBhvr>
                                      <p:to>
                                        <p:strVal val="visible"/>
                                      </p:to>
                                    </p:set>
                                    <p:anim calcmode="lin" valueType="num">
                                      <p:cBhvr additive="base">
                                        <p:cTn id="2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childTnLst>
                                    <p:set>
                                      <p:cBhvr>
                                        <p:cTn id="30" dur="1" fill="hold">
                                          <p:stCondLst>
                                            <p:cond delay="0"/>
                                          </p:stCondLst>
                                        </p:cTn>
                                        <p:tgtEl>
                                          <p:spTgt spid="20484">
                                            <p:txEl>
                                              <p:pRg st="2" end="2"/>
                                            </p:txEl>
                                          </p:spTgt>
                                        </p:tgtEl>
                                        <p:attrNameLst>
                                          <p:attrName>style.visibility</p:attrName>
                                        </p:attrNameLst>
                                      </p:cBhvr>
                                      <p:to>
                                        <p:strVal val="visible"/>
                                      </p:to>
                                    </p:set>
                                    <p:anim calcmode="lin" valueType="num">
                                      <p:cBhvr additive="base">
                                        <p:cTn id="31" dur="500" fill="hold"/>
                                        <p:tgtEl>
                                          <p:spTgt spid="2048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20483">
                                            <p:txEl>
                                              <p:pRg st="3" end="3"/>
                                            </p:txEl>
                                          </p:spTgt>
                                        </p:tgtEl>
                                        <p:attrNameLst>
                                          <p:attrName>style.visibility</p:attrName>
                                        </p:attrNameLst>
                                      </p:cBhvr>
                                      <p:to>
                                        <p:strVal val="visible"/>
                                      </p:to>
                                    </p:set>
                                    <p:anim calcmode="lin" valueType="num">
                                      <p:cBhvr additive="base">
                                        <p:cTn id="37"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3" end="3"/>
                                            </p:txEl>
                                          </p:spTgt>
                                        </p:tgtEl>
                                        <p:attrNameLst>
                                          <p:attrName>ppt_y</p:attrName>
                                        </p:attrNameLst>
                                      </p:cBhvr>
                                      <p:tavLst>
                                        <p:tav tm="0">
                                          <p:val>
                                            <p:strVal val="1+#ppt_h/2"/>
                                          </p:val>
                                        </p:tav>
                                        <p:tav tm="100000">
                                          <p:val>
                                            <p:strVal val="#ppt_y"/>
                                          </p:val>
                                        </p:tav>
                                      </p:tavLst>
                                    </p:anim>
                                  </p:childTnLst>
                                </p:cTn>
                              </p:par>
                              <p:par>
                                <p:cTn id="39" presetID="7" presetClass="entr" presetSubtype="4" fill="hold" grpId="0" nodeType="withEffect">
                                  <p:stCondLst>
                                    <p:cond delay="0"/>
                                  </p:stCondLst>
                                  <p:childTnLst>
                                    <p:set>
                                      <p:cBhvr>
                                        <p:cTn id="40" dur="1" fill="hold">
                                          <p:stCondLst>
                                            <p:cond delay="0"/>
                                          </p:stCondLst>
                                        </p:cTn>
                                        <p:tgtEl>
                                          <p:spTgt spid="20484">
                                            <p:txEl>
                                              <p:pRg st="4" end="4"/>
                                            </p:txEl>
                                          </p:spTgt>
                                        </p:tgtEl>
                                        <p:attrNameLst>
                                          <p:attrName>style.visibility</p:attrName>
                                        </p:attrNameLst>
                                      </p:cBhvr>
                                      <p:to>
                                        <p:strVal val="visible"/>
                                      </p:to>
                                    </p:set>
                                    <p:anim calcmode="lin" valueType="num">
                                      <p:cBhvr additive="base">
                                        <p:cTn id="41" dur="500" fill="hold"/>
                                        <p:tgtEl>
                                          <p:spTgt spid="2048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20483">
                                            <p:txEl>
                                              <p:pRg st="4" end="4"/>
                                            </p:txEl>
                                          </p:spTgt>
                                        </p:tgtEl>
                                        <p:attrNameLst>
                                          <p:attrName>style.visibility</p:attrName>
                                        </p:attrNameLst>
                                      </p:cBhvr>
                                      <p:to>
                                        <p:strVal val="visible"/>
                                      </p:to>
                                    </p:set>
                                    <p:anim calcmode="lin" valueType="num">
                                      <p:cBhvr additive="base">
                                        <p:cTn id="47"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483">
                                            <p:txEl>
                                              <p:pRg st="4" end="4"/>
                                            </p:txEl>
                                          </p:spTgt>
                                        </p:tgtEl>
                                        <p:attrNameLst>
                                          <p:attrName>ppt_y</p:attrName>
                                        </p:attrNameLst>
                                      </p:cBhvr>
                                      <p:tavLst>
                                        <p:tav tm="0">
                                          <p:val>
                                            <p:strVal val="1+#ppt_h/2"/>
                                          </p:val>
                                        </p:tav>
                                        <p:tav tm="100000">
                                          <p:val>
                                            <p:strVal val="#ppt_y"/>
                                          </p:val>
                                        </p:tav>
                                      </p:tavLst>
                                    </p:anim>
                                  </p:childTnLst>
                                </p:cTn>
                              </p:par>
                              <p:par>
                                <p:cTn id="49" presetID="7" presetClass="entr" presetSubtype="4" fill="hold" grpId="0" nodeType="withEffect">
                                  <p:stCondLst>
                                    <p:cond delay="0"/>
                                  </p:stCondLst>
                                  <p:childTnLst>
                                    <p:set>
                                      <p:cBhvr>
                                        <p:cTn id="50" dur="1" fill="hold">
                                          <p:stCondLst>
                                            <p:cond delay="0"/>
                                          </p:stCondLst>
                                        </p:cTn>
                                        <p:tgtEl>
                                          <p:spTgt spid="20484">
                                            <p:txEl>
                                              <p:pRg st="5" end="5"/>
                                            </p:txEl>
                                          </p:spTgt>
                                        </p:tgtEl>
                                        <p:attrNameLst>
                                          <p:attrName>style.visibility</p:attrName>
                                        </p:attrNameLst>
                                      </p:cBhvr>
                                      <p:to>
                                        <p:strVal val="visible"/>
                                      </p:to>
                                    </p:set>
                                    <p:anim calcmode="lin" valueType="num">
                                      <p:cBhvr additive="base">
                                        <p:cTn id="51" dur="500" fill="hold"/>
                                        <p:tgtEl>
                                          <p:spTgt spid="20484">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048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advAuto="5000"/>
      <p:bldP spid="20484" grpId="0" build="p" autoUpdateAnimBg="0" advAuto="500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0"/>
            <a:ext cx="8743950" cy="914400"/>
          </a:xfrm>
        </p:spPr>
        <p:txBody>
          <a:bodyPr/>
          <a:lstStyle/>
          <a:p>
            <a:pPr marL="803275" indent="-803275" eaLnBrk="1" fontAlgn="auto" hangingPunct="1">
              <a:spcAft>
                <a:spcPts val="0"/>
              </a:spcAft>
              <a:defRPr/>
            </a:pPr>
            <a:r>
              <a:rPr lang="en-US" dirty="0" smtClean="0">
                <a:solidFill>
                  <a:schemeClr val="tx2">
                    <a:satMod val="200000"/>
                  </a:schemeClr>
                </a:solidFill>
              </a:rPr>
              <a:t>Obj. D) Summarize the two stages of protein synthesis</a:t>
            </a:r>
            <a:endParaRPr lang="en-US" dirty="0">
              <a:solidFill>
                <a:schemeClr val="tx2">
                  <a:satMod val="200000"/>
                </a:schemeClr>
              </a:solidFill>
            </a:endParaRPr>
          </a:p>
        </p:txBody>
      </p:sp>
      <p:sp>
        <p:nvSpPr>
          <p:cNvPr id="17411" name="Oval 112"/>
          <p:cNvSpPr>
            <a:spLocks noChangeArrowheads="1"/>
          </p:cNvSpPr>
          <p:nvPr/>
        </p:nvSpPr>
        <p:spPr bwMode="auto">
          <a:xfrm>
            <a:off x="3148013" y="1930400"/>
            <a:ext cx="2281237" cy="1169988"/>
          </a:xfrm>
          <a:prstGeom prst="ellipse">
            <a:avLst/>
          </a:prstGeom>
          <a:solidFill>
            <a:srgbClr val="00B050"/>
          </a:solidFill>
          <a:ln w="9525">
            <a:solidFill>
              <a:schemeClr val="tx1"/>
            </a:solidFill>
            <a:round/>
            <a:headEnd/>
            <a:tailEnd/>
          </a:ln>
        </p:spPr>
        <p:txBody>
          <a:bodyPr wrap="none" lIns="0" tIns="0" rIns="0" bIns="0" anchor="ctr"/>
          <a:lstStyle/>
          <a:p>
            <a:pPr algn="ctr"/>
            <a:endParaRPr lang="en-US" sz="1200" b="0"/>
          </a:p>
        </p:txBody>
      </p:sp>
      <p:sp>
        <p:nvSpPr>
          <p:cNvPr id="17412" name="Text Box 113"/>
          <p:cNvSpPr txBox="1">
            <a:spLocks noChangeArrowheads="1"/>
          </p:cNvSpPr>
          <p:nvPr/>
        </p:nvSpPr>
        <p:spPr bwMode="auto">
          <a:xfrm>
            <a:off x="2882900" y="2055813"/>
            <a:ext cx="29606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a:t>Protein Synthesis</a:t>
            </a:r>
          </a:p>
        </p:txBody>
      </p:sp>
      <p:sp>
        <p:nvSpPr>
          <p:cNvPr id="17413" name="Text Box 26"/>
          <p:cNvSpPr txBox="1">
            <a:spLocks noChangeArrowheads="1"/>
          </p:cNvSpPr>
          <p:nvPr/>
        </p:nvSpPr>
        <p:spPr bwMode="auto">
          <a:xfrm>
            <a:off x="3495675" y="3081338"/>
            <a:ext cx="16478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Stages include</a:t>
            </a:r>
          </a:p>
        </p:txBody>
      </p:sp>
      <p:cxnSp>
        <p:nvCxnSpPr>
          <p:cNvPr id="7" name="Straight Arrow Connector 6"/>
          <p:cNvCxnSpPr/>
          <p:nvPr/>
        </p:nvCxnSpPr>
        <p:spPr>
          <a:xfrm rot="10800000" flipV="1">
            <a:off x="2114550" y="2871788"/>
            <a:ext cx="1257300" cy="5286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24475" y="2809875"/>
            <a:ext cx="862013" cy="676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74"/>
          <p:cNvSpPr>
            <a:spLocks noChangeArrowheads="1"/>
          </p:cNvSpPr>
          <p:nvPr/>
        </p:nvSpPr>
        <p:spPr bwMode="auto">
          <a:xfrm>
            <a:off x="0" y="3436938"/>
            <a:ext cx="3757613" cy="852487"/>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7417" name="Text Box 113"/>
          <p:cNvSpPr txBox="1">
            <a:spLocks noChangeArrowheads="1"/>
          </p:cNvSpPr>
          <p:nvPr/>
        </p:nvSpPr>
        <p:spPr bwMode="auto">
          <a:xfrm>
            <a:off x="415925" y="3603625"/>
            <a:ext cx="2960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a:t>Transcription</a:t>
            </a:r>
          </a:p>
        </p:txBody>
      </p:sp>
      <p:sp>
        <p:nvSpPr>
          <p:cNvPr id="16" name="Oval 74"/>
          <p:cNvSpPr>
            <a:spLocks noChangeArrowheads="1"/>
          </p:cNvSpPr>
          <p:nvPr/>
        </p:nvSpPr>
        <p:spPr bwMode="auto">
          <a:xfrm>
            <a:off x="2886075" y="4589463"/>
            <a:ext cx="1785938" cy="852487"/>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7" name="Oval 74"/>
          <p:cNvSpPr>
            <a:spLocks noChangeArrowheads="1"/>
          </p:cNvSpPr>
          <p:nvPr/>
        </p:nvSpPr>
        <p:spPr bwMode="auto">
          <a:xfrm>
            <a:off x="0" y="5257800"/>
            <a:ext cx="3500438" cy="1371600"/>
          </a:xfrm>
          <a:prstGeom prst="ellipse">
            <a:avLst/>
          </a:prstGeom>
          <a:solidFill>
            <a:schemeClr val="tx2">
              <a:lumMod val="50000"/>
            </a:schemeClr>
          </a:solidFill>
          <a:ln w="9525">
            <a:solidFill>
              <a:schemeClr val="tx1"/>
            </a:solidFill>
            <a:round/>
            <a:headEnd/>
            <a:tailEnd/>
          </a:ln>
          <a:effectLst/>
        </p:spPr>
        <p:txBody>
          <a:bodyPr wrap="none" lIns="0" tIns="0" rIns="0" bIns="0" anchor="ctr"/>
          <a:lstStyle/>
          <a:p>
            <a:pPr algn="ctr">
              <a:defRPr/>
            </a:pPr>
            <a:endParaRPr lang="en-US" sz="1200" b="0"/>
          </a:p>
        </p:txBody>
      </p:sp>
      <p:sp>
        <p:nvSpPr>
          <p:cNvPr id="17420" name="Text Box 113"/>
          <p:cNvSpPr txBox="1">
            <a:spLocks noChangeArrowheads="1"/>
          </p:cNvSpPr>
          <p:nvPr/>
        </p:nvSpPr>
        <p:spPr bwMode="auto">
          <a:xfrm>
            <a:off x="173038" y="5400675"/>
            <a:ext cx="3213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400"/>
              <a:t>mRNA retrieves DNA message to make proteins</a:t>
            </a:r>
          </a:p>
        </p:txBody>
      </p:sp>
      <p:sp>
        <p:nvSpPr>
          <p:cNvPr id="17421" name="Text Box 113"/>
          <p:cNvSpPr txBox="1">
            <a:spLocks noChangeArrowheads="1"/>
          </p:cNvSpPr>
          <p:nvPr/>
        </p:nvSpPr>
        <p:spPr bwMode="auto">
          <a:xfrm>
            <a:off x="2700338" y="4765675"/>
            <a:ext cx="2157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a:t>Nucleus</a:t>
            </a:r>
          </a:p>
        </p:txBody>
      </p:sp>
      <p:sp>
        <p:nvSpPr>
          <p:cNvPr id="17422" name="Oval 110"/>
          <p:cNvSpPr>
            <a:spLocks noChangeArrowheads="1"/>
          </p:cNvSpPr>
          <p:nvPr/>
        </p:nvSpPr>
        <p:spPr bwMode="auto">
          <a:xfrm>
            <a:off x="5670550" y="3459163"/>
            <a:ext cx="3473450" cy="852487"/>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7423" name="Text Box 113"/>
          <p:cNvSpPr txBox="1">
            <a:spLocks noChangeArrowheads="1"/>
          </p:cNvSpPr>
          <p:nvPr/>
        </p:nvSpPr>
        <p:spPr bwMode="auto">
          <a:xfrm>
            <a:off x="5911850" y="3627438"/>
            <a:ext cx="2960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a:t>Translation</a:t>
            </a:r>
          </a:p>
        </p:txBody>
      </p:sp>
      <p:sp>
        <p:nvSpPr>
          <p:cNvPr id="17424" name="Oval 110"/>
          <p:cNvSpPr>
            <a:spLocks noChangeArrowheads="1"/>
          </p:cNvSpPr>
          <p:nvPr/>
        </p:nvSpPr>
        <p:spPr bwMode="auto">
          <a:xfrm>
            <a:off x="4770438" y="4602163"/>
            <a:ext cx="1900237" cy="852487"/>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7425" name="Text Box 113"/>
          <p:cNvSpPr txBox="1">
            <a:spLocks noChangeArrowheads="1"/>
          </p:cNvSpPr>
          <p:nvPr/>
        </p:nvSpPr>
        <p:spPr bwMode="auto">
          <a:xfrm>
            <a:off x="4259263" y="4732338"/>
            <a:ext cx="2960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800"/>
              <a:t>Ribosome</a:t>
            </a:r>
          </a:p>
        </p:txBody>
      </p:sp>
      <p:sp>
        <p:nvSpPr>
          <p:cNvPr id="17426" name="Oval 110"/>
          <p:cNvSpPr>
            <a:spLocks noChangeArrowheads="1"/>
          </p:cNvSpPr>
          <p:nvPr/>
        </p:nvSpPr>
        <p:spPr bwMode="auto">
          <a:xfrm>
            <a:off x="5670550" y="5386388"/>
            <a:ext cx="3473450" cy="1285875"/>
          </a:xfrm>
          <a:prstGeom prst="ellipse">
            <a:avLst/>
          </a:prstGeom>
          <a:solidFill>
            <a:srgbClr val="7030A0"/>
          </a:solidFill>
          <a:ln w="9525">
            <a:solidFill>
              <a:schemeClr val="tx1"/>
            </a:solidFill>
            <a:round/>
            <a:headEnd/>
            <a:tailEnd/>
          </a:ln>
        </p:spPr>
        <p:txBody>
          <a:bodyPr wrap="none" lIns="0" tIns="0" rIns="0" bIns="0" anchor="ctr"/>
          <a:lstStyle/>
          <a:p>
            <a:pPr algn="ctr"/>
            <a:endParaRPr lang="en-US" sz="1200" b="0"/>
          </a:p>
        </p:txBody>
      </p:sp>
      <p:sp>
        <p:nvSpPr>
          <p:cNvPr id="17427" name="Text Box 26"/>
          <p:cNvSpPr txBox="1">
            <a:spLocks noChangeArrowheads="1"/>
          </p:cNvSpPr>
          <p:nvPr/>
        </p:nvSpPr>
        <p:spPr bwMode="auto">
          <a:xfrm>
            <a:off x="3876675" y="4333875"/>
            <a:ext cx="16478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Where?</a:t>
            </a:r>
          </a:p>
        </p:txBody>
      </p:sp>
      <p:cxnSp>
        <p:nvCxnSpPr>
          <p:cNvPr id="26" name="Straight Arrow Connector 25"/>
          <p:cNvCxnSpPr>
            <a:stCxn id="12" idx="5"/>
          </p:cNvCxnSpPr>
          <p:nvPr/>
        </p:nvCxnSpPr>
        <p:spPr>
          <a:xfrm rot="16200000" flipH="1">
            <a:off x="3171031" y="4199732"/>
            <a:ext cx="403225" cy="3317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7424" idx="0"/>
          </p:cNvCxnSpPr>
          <p:nvPr/>
        </p:nvCxnSpPr>
        <p:spPr>
          <a:xfrm rot="5400000">
            <a:off x="5650706" y="4233069"/>
            <a:ext cx="439738" cy="2984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250157" y="4731544"/>
            <a:ext cx="909637" cy="47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422" idx="4"/>
          </p:cNvCxnSpPr>
          <p:nvPr/>
        </p:nvCxnSpPr>
        <p:spPr>
          <a:xfrm rot="5400000">
            <a:off x="6809582" y="4755356"/>
            <a:ext cx="1041400" cy="1539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32" name="Text Box 113"/>
          <p:cNvSpPr txBox="1">
            <a:spLocks noChangeArrowheads="1"/>
          </p:cNvSpPr>
          <p:nvPr/>
        </p:nvSpPr>
        <p:spPr bwMode="auto">
          <a:xfrm>
            <a:off x="5992813" y="5437188"/>
            <a:ext cx="29606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r>
              <a:rPr lang="en-US" sz="2400"/>
              <a:t>tRNA translates mRNA message into proteins</a:t>
            </a:r>
          </a:p>
        </p:txBody>
      </p:sp>
      <p:sp>
        <p:nvSpPr>
          <p:cNvPr id="17433" name="Text Box 26"/>
          <p:cNvSpPr txBox="1">
            <a:spLocks noChangeArrowheads="1"/>
          </p:cNvSpPr>
          <p:nvPr/>
        </p:nvSpPr>
        <p:spPr bwMode="auto">
          <a:xfrm>
            <a:off x="457200" y="4500563"/>
            <a:ext cx="12573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Summarized as</a:t>
            </a:r>
          </a:p>
        </p:txBody>
      </p:sp>
      <p:sp>
        <p:nvSpPr>
          <p:cNvPr id="17434" name="Text Box 26"/>
          <p:cNvSpPr txBox="1">
            <a:spLocks noChangeArrowheads="1"/>
          </p:cNvSpPr>
          <p:nvPr/>
        </p:nvSpPr>
        <p:spPr bwMode="auto">
          <a:xfrm>
            <a:off x="7353300" y="4581525"/>
            <a:ext cx="12573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algn="r" eaLnBrk="0" fontAlgn="base" hangingPunct="0">
              <a:spcBef>
                <a:spcPct val="0"/>
              </a:spcBef>
              <a:spcAft>
                <a:spcPct val="0"/>
              </a:spcAft>
              <a:defRPr b="1">
                <a:solidFill>
                  <a:schemeClr val="tx1"/>
                </a:solidFill>
                <a:latin typeface="Arial" charset="0"/>
              </a:defRPr>
            </a:lvl6pPr>
            <a:lvl7pPr marL="2971800" indent="-228600" algn="r" eaLnBrk="0" fontAlgn="base" hangingPunct="0">
              <a:spcBef>
                <a:spcPct val="0"/>
              </a:spcBef>
              <a:spcAft>
                <a:spcPct val="0"/>
              </a:spcAft>
              <a:defRPr b="1">
                <a:solidFill>
                  <a:schemeClr val="tx1"/>
                </a:solidFill>
                <a:latin typeface="Arial" charset="0"/>
              </a:defRPr>
            </a:lvl7pPr>
            <a:lvl8pPr marL="3429000" indent="-228600" algn="r" eaLnBrk="0" fontAlgn="base" hangingPunct="0">
              <a:spcBef>
                <a:spcPct val="0"/>
              </a:spcBef>
              <a:spcAft>
                <a:spcPct val="0"/>
              </a:spcAft>
              <a:defRPr b="1">
                <a:solidFill>
                  <a:schemeClr val="tx1"/>
                </a:solidFill>
                <a:latin typeface="Arial" charset="0"/>
              </a:defRPr>
            </a:lvl8pPr>
            <a:lvl9pPr marL="3886200" indent="-228600" algn="r" eaLnBrk="0" fontAlgn="base" hangingPunct="0">
              <a:spcBef>
                <a:spcPct val="0"/>
              </a:spcBef>
              <a:spcAft>
                <a:spcPct val="0"/>
              </a:spcAft>
              <a:defRPr b="1">
                <a:solidFill>
                  <a:schemeClr val="tx1"/>
                </a:solidFill>
                <a:latin typeface="Arial" charset="0"/>
              </a:defRPr>
            </a:lvl9pPr>
          </a:lstStyle>
          <a:p>
            <a:pPr algn="ctr">
              <a:lnSpc>
                <a:spcPct val="85000"/>
              </a:lnSpc>
              <a:spcBef>
                <a:spcPct val="50000"/>
              </a:spcBef>
            </a:pPr>
            <a:r>
              <a:rPr lang="en-US" sz="1600" b="0"/>
              <a:t>Summarized as</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 calcmode="lin" valueType="num">
                                      <p:cBhvr additive="base">
                                        <p:cTn id="7" dur="500" fill="hold"/>
                                        <p:tgtEl>
                                          <p:spTgt spid="17417"/>
                                        </p:tgtEl>
                                        <p:attrNameLst>
                                          <p:attrName>ppt_x</p:attrName>
                                        </p:attrNameLst>
                                      </p:cBhvr>
                                      <p:tavLst>
                                        <p:tav tm="0">
                                          <p:val>
                                            <p:strVal val="#ppt_x"/>
                                          </p:val>
                                        </p:tav>
                                        <p:tav tm="100000">
                                          <p:val>
                                            <p:strVal val="#ppt_x"/>
                                          </p:val>
                                        </p:tav>
                                      </p:tavLst>
                                    </p:anim>
                                    <p:anim calcmode="lin" valueType="num">
                                      <p:cBhvr additive="base">
                                        <p:cTn id="8"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7421"/>
                                        </p:tgtEl>
                                        <p:attrNameLst>
                                          <p:attrName>style.visibility</p:attrName>
                                        </p:attrNameLst>
                                      </p:cBhvr>
                                      <p:to>
                                        <p:strVal val="visible"/>
                                      </p:to>
                                    </p:set>
                                    <p:animEffect transition="in" filter="box(in)">
                                      <p:cBhvr>
                                        <p:cTn id="13" dur="500"/>
                                        <p:tgtEl>
                                          <p:spTgt spid="1742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7420"/>
                                        </p:tgtEl>
                                        <p:attrNameLst>
                                          <p:attrName>style.visibility</p:attrName>
                                        </p:attrNameLst>
                                      </p:cBhvr>
                                      <p:to>
                                        <p:strVal val="visible"/>
                                      </p:to>
                                    </p:set>
                                    <p:animEffect transition="in" filter="box(in)">
                                      <p:cBhvr>
                                        <p:cTn id="18" dur="500"/>
                                        <p:tgtEl>
                                          <p:spTgt spid="174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7423"/>
                                        </p:tgtEl>
                                        <p:attrNameLst>
                                          <p:attrName>style.visibility</p:attrName>
                                        </p:attrNameLst>
                                      </p:cBhvr>
                                      <p:to>
                                        <p:strVal val="visible"/>
                                      </p:to>
                                    </p:set>
                                    <p:animEffect transition="in" filter="checkerboard(across)">
                                      <p:cBhvr>
                                        <p:cTn id="23" dur="500"/>
                                        <p:tgtEl>
                                          <p:spTgt spid="1742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7425"/>
                                        </p:tgtEl>
                                        <p:attrNameLst>
                                          <p:attrName>style.visibility</p:attrName>
                                        </p:attrNameLst>
                                      </p:cBhvr>
                                      <p:to>
                                        <p:strVal val="visible"/>
                                      </p:to>
                                    </p:set>
                                    <p:animEffect transition="in" filter="checkerboard(across)">
                                      <p:cBhvr>
                                        <p:cTn id="28" dur="500"/>
                                        <p:tgtEl>
                                          <p:spTgt spid="1742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7432"/>
                                        </p:tgtEl>
                                        <p:attrNameLst>
                                          <p:attrName>style.visibility</p:attrName>
                                        </p:attrNameLst>
                                      </p:cBhvr>
                                      <p:to>
                                        <p:strVal val="visible"/>
                                      </p:to>
                                    </p:set>
                                    <p:animEffect transition="in" filter="blinds(horizontal)">
                                      <p:cBhvr>
                                        <p:cTn id="33" dur="500"/>
                                        <p:tgtEl>
                                          <p:spTgt spid="17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p:bldP spid="17420" grpId="0"/>
      <p:bldP spid="17421" grpId="0"/>
      <p:bldP spid="17423" grpId="0"/>
      <p:bldP spid="17425" grpId="0"/>
      <p:bldP spid="1743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511175"/>
            <a:ext cx="9144000" cy="914400"/>
          </a:xfrm>
        </p:spPr>
        <p:txBody>
          <a:bodyPr/>
          <a:lstStyle/>
          <a:p>
            <a:pPr eaLnBrk="1" fontAlgn="auto" hangingPunct="1">
              <a:spcAft>
                <a:spcPts val="0"/>
              </a:spcAft>
              <a:defRPr/>
            </a:pPr>
            <a:r>
              <a:rPr lang="en-US" sz="5400" dirty="0" smtClean="0">
                <a:solidFill>
                  <a:schemeClr val="tx2">
                    <a:satMod val="200000"/>
                  </a:schemeClr>
                </a:solidFill>
              </a:rPr>
              <a:t>Stage 1 </a:t>
            </a:r>
            <a:r>
              <a:rPr lang="en-US" sz="6000" dirty="0" smtClean="0">
                <a:solidFill>
                  <a:schemeClr val="tx2">
                    <a:satMod val="200000"/>
                  </a:schemeClr>
                </a:solidFill>
              </a:rPr>
              <a:t>:</a:t>
            </a:r>
            <a:r>
              <a:rPr lang="en-US" sz="5400" dirty="0" smtClean="0">
                <a:solidFill>
                  <a:schemeClr val="tx2">
                    <a:satMod val="200000"/>
                  </a:schemeClr>
                </a:solidFill>
              </a:rPr>
              <a:t>Transcription</a:t>
            </a:r>
            <a:r>
              <a:rPr lang="en-US" dirty="0">
                <a:solidFill>
                  <a:schemeClr val="tx2">
                    <a:satMod val="200000"/>
                  </a:schemeClr>
                </a:solidFill>
              </a:rPr>
              <a:t>:</a:t>
            </a:r>
          </a:p>
        </p:txBody>
      </p:sp>
      <p:sp>
        <p:nvSpPr>
          <p:cNvPr id="50179" name="Rectangle 3" descr="Rectangle: Click to edit Master text styles&#10;Second level&#10;Third level&#10;Fourth level&#10;Fifth level"/>
          <p:cNvSpPr>
            <a:spLocks noGrp="1" noChangeArrowheads="1"/>
          </p:cNvSpPr>
          <p:nvPr>
            <p:ph type="body" sz="half" idx="1"/>
          </p:nvPr>
        </p:nvSpPr>
        <p:spPr>
          <a:xfrm>
            <a:off x="152400" y="1381125"/>
            <a:ext cx="4191000" cy="5248275"/>
          </a:xfrm>
        </p:spPr>
        <p:txBody>
          <a:bodyPr/>
          <a:lstStyle/>
          <a:p>
            <a:pPr marL="533400" indent="-533400" eaLnBrk="1" hangingPunct="1">
              <a:buFont typeface="Wingdings" pitchFamily="2" charset="2"/>
              <a:buAutoNum type="arabicPeriod"/>
            </a:pPr>
            <a:r>
              <a:rPr lang="en-US" sz="3200" b="1" u="sng" dirty="0" smtClean="0"/>
              <a:t>mRNA</a:t>
            </a:r>
            <a:r>
              <a:rPr lang="en-US" sz="3200" b="1" dirty="0" smtClean="0"/>
              <a:t> is produced from DNA</a:t>
            </a:r>
          </a:p>
          <a:p>
            <a:pPr marL="533400" indent="-533400" eaLnBrk="1" hangingPunct="1">
              <a:buFont typeface="Wingdings" pitchFamily="2" charset="2"/>
              <a:buAutoNum type="arabicPeriod"/>
            </a:pPr>
            <a:r>
              <a:rPr lang="en-US" sz="3200" b="1" dirty="0" smtClean="0"/>
              <a:t>In nucleus</a:t>
            </a:r>
          </a:p>
          <a:p>
            <a:pPr marL="533400" indent="-533400" eaLnBrk="1" hangingPunct="1">
              <a:buFont typeface="Wingdings" pitchFamily="2" charset="2"/>
              <a:buAutoNum type="arabicPeriod"/>
            </a:pPr>
            <a:r>
              <a:rPr lang="en-US" sz="3200" b="1" dirty="0" smtClean="0"/>
              <a:t>Steps:</a:t>
            </a:r>
          </a:p>
          <a:p>
            <a:pPr marL="533400" indent="-533400" eaLnBrk="1" hangingPunct="1"/>
            <a:r>
              <a:rPr lang="en-US" sz="3200" b="1" dirty="0" smtClean="0"/>
              <a:t>DNA untwists and unzips</a:t>
            </a:r>
          </a:p>
          <a:p>
            <a:pPr marL="533400" indent="-533400" eaLnBrk="1" hangingPunct="1"/>
            <a:r>
              <a:rPr lang="en-US" sz="3200" b="1" dirty="0" smtClean="0"/>
              <a:t>mRNA codons line up </a:t>
            </a:r>
          </a:p>
          <a:p>
            <a:pPr marL="533400" indent="-533400" eaLnBrk="1" hangingPunct="1"/>
            <a:r>
              <a:rPr lang="en-US" sz="3200" b="1" dirty="0" smtClean="0"/>
              <a:t>Codon = 3 nitrogen bases on mRNA</a:t>
            </a:r>
          </a:p>
        </p:txBody>
      </p:sp>
      <p:pic>
        <p:nvPicPr>
          <p:cNvPr id="18436" name="Picture 4"/>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572000" y="1524000"/>
            <a:ext cx="5715000" cy="5334000"/>
          </a:xfrm>
        </p:spPr>
      </p:pic>
      <p:sp>
        <p:nvSpPr>
          <p:cNvPr id="5" name="Title 1"/>
          <p:cNvSpPr txBox="1">
            <a:spLocks/>
          </p:cNvSpPr>
          <p:nvPr/>
        </p:nvSpPr>
        <p:spPr>
          <a:xfrm>
            <a:off x="0" y="0"/>
            <a:ext cx="9144000" cy="914400"/>
          </a:xfrm>
          <a:prstGeom prst="rect">
            <a:avLst/>
          </a:prstGeom>
        </p:spPr>
        <p:txBody>
          <a:bodyPr/>
          <a:lstStyle/>
          <a:p>
            <a:pPr marL="803275" indent="-803275" algn="l" eaLnBrk="1" fontAlgn="auto" hangingPunct="1">
              <a:spcAft>
                <a:spcPts val="0"/>
              </a:spcAft>
              <a:defRPr/>
            </a:pPr>
            <a:r>
              <a:rPr lang="en-US" sz="2400" b="0" spc="-100" dirty="0">
                <a:solidFill>
                  <a:schemeClr val="tx2">
                    <a:satMod val="200000"/>
                  </a:schemeClr>
                </a:solidFill>
                <a:latin typeface="+mj-lt"/>
                <a:ea typeface="+mj-ea"/>
                <a:cs typeface="+mj-cs"/>
              </a:rPr>
              <a:t>Obj. D) Summarize the two stages of protein synthesis</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box(out)">
                                      <p:cBhvr>
                                        <p:cTn id="13" dur="500"/>
                                        <p:tgtEl>
                                          <p:spTgt spid="5017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50179">
                                            <p:txEl>
                                              <p:pRg st="1" end="1"/>
                                            </p:txEl>
                                          </p:spTgt>
                                        </p:tgtEl>
                                        <p:attrNameLst>
                                          <p:attrName>style.visibility</p:attrName>
                                        </p:attrNameLst>
                                      </p:cBhvr>
                                      <p:to>
                                        <p:strVal val="visible"/>
                                      </p:to>
                                    </p:set>
                                    <p:animEffect transition="in" filter="box(out)">
                                      <p:cBhvr>
                                        <p:cTn id="18" dur="500"/>
                                        <p:tgtEl>
                                          <p:spTgt spid="50179">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50179">
                                            <p:txEl>
                                              <p:pRg st="2" end="2"/>
                                            </p:txEl>
                                          </p:spTgt>
                                        </p:tgtEl>
                                        <p:attrNameLst>
                                          <p:attrName>style.visibility</p:attrName>
                                        </p:attrNameLst>
                                      </p:cBhvr>
                                      <p:to>
                                        <p:strVal val="visible"/>
                                      </p:to>
                                    </p:set>
                                    <p:animEffect transition="in" filter="box(out)">
                                      <p:cBhvr>
                                        <p:cTn id="23" dur="500"/>
                                        <p:tgtEl>
                                          <p:spTgt spid="50179">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50179">
                                            <p:txEl>
                                              <p:pRg st="3" end="3"/>
                                            </p:txEl>
                                          </p:spTgt>
                                        </p:tgtEl>
                                        <p:attrNameLst>
                                          <p:attrName>style.visibility</p:attrName>
                                        </p:attrNameLst>
                                      </p:cBhvr>
                                      <p:to>
                                        <p:strVal val="visible"/>
                                      </p:to>
                                    </p:set>
                                    <p:animEffect transition="in" filter="box(out)">
                                      <p:cBhvr>
                                        <p:cTn id="28" dur="500"/>
                                        <p:tgtEl>
                                          <p:spTgt spid="50179">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50179">
                                            <p:txEl>
                                              <p:pRg st="4" end="4"/>
                                            </p:txEl>
                                          </p:spTgt>
                                        </p:tgtEl>
                                        <p:attrNameLst>
                                          <p:attrName>style.visibility</p:attrName>
                                        </p:attrNameLst>
                                      </p:cBhvr>
                                      <p:to>
                                        <p:strVal val="visible"/>
                                      </p:to>
                                    </p:set>
                                    <p:animEffect transition="in" filter="box(out)">
                                      <p:cBhvr>
                                        <p:cTn id="33" dur="500"/>
                                        <p:tgtEl>
                                          <p:spTgt spid="50179">
                                            <p:txEl>
                                              <p:pRg st="4" end="4"/>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50179">
                                            <p:txEl>
                                              <p:pRg st="5" end="5"/>
                                            </p:txEl>
                                          </p:spTgt>
                                        </p:tgtEl>
                                        <p:attrNameLst>
                                          <p:attrName>style.visibility</p:attrName>
                                        </p:attrNameLst>
                                      </p:cBhvr>
                                      <p:to>
                                        <p:strVal val="visible"/>
                                      </p:to>
                                    </p:set>
                                    <p:animEffect transition="in" filter="box(out)">
                                      <p:cBhvr>
                                        <p:cTn id="38" dur="500"/>
                                        <p:tgtEl>
                                          <p:spTgt spid="50179">
                                            <p:txEl>
                                              <p:pRg st="5" end="5"/>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3697</TotalTime>
  <Words>796</Words>
  <Application>Microsoft Office PowerPoint</Application>
  <PresentationFormat>On-screen Show (4:3)</PresentationFormat>
  <Paragraphs>175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Start-up Introduction</vt:lpstr>
      <vt:lpstr>Chapter 12-3 - Part I</vt:lpstr>
      <vt:lpstr>Chapter 12-3 Objectives, Pgs. 300-306</vt:lpstr>
      <vt:lpstr>What is RNA?</vt:lpstr>
      <vt:lpstr>PowerPoint Presentation</vt:lpstr>
      <vt:lpstr>PowerPoint Presentation</vt:lpstr>
      <vt:lpstr>PowerPoint Presentation</vt:lpstr>
      <vt:lpstr>Obj. D) Summarize the two stages of protein synthesis</vt:lpstr>
      <vt:lpstr>Stage 1 :Transcription:</vt:lpstr>
      <vt:lpstr>Obj. E) Identify the mRNA codons for a DNA strand</vt:lpstr>
      <vt:lpstr>Answer the following questions while watching the video.</vt:lpstr>
      <vt:lpstr>Stage 2 = Translation =</vt:lpstr>
      <vt:lpstr>Translation </vt:lpstr>
      <vt:lpstr>Translation Completed -</vt:lpstr>
      <vt:lpstr>Understanding Check</vt:lpstr>
    </vt:vector>
  </TitlesOfParts>
  <Company>360KID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Traylor Multimedia</dc:creator>
  <cp:lastModifiedBy>Golden Valley High School</cp:lastModifiedBy>
  <cp:revision>227</cp:revision>
  <dcterms:created xsi:type="dcterms:W3CDTF">2001-09-04T13:42:48Z</dcterms:created>
  <dcterms:modified xsi:type="dcterms:W3CDTF">2014-01-15T20:19:27Z</dcterms:modified>
</cp:coreProperties>
</file>