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9"/>
  </p:notesMasterIdLst>
  <p:sldIdLst>
    <p:sldId id="296" r:id="rId2"/>
    <p:sldId id="256" r:id="rId3"/>
    <p:sldId id="295" r:id="rId4"/>
    <p:sldId id="263" r:id="rId5"/>
    <p:sldId id="257" r:id="rId6"/>
    <p:sldId id="289" r:id="rId7"/>
    <p:sldId id="292" r:id="rId8"/>
    <p:sldId id="290" r:id="rId9"/>
    <p:sldId id="294" r:id="rId10"/>
    <p:sldId id="291" r:id="rId11"/>
    <p:sldId id="279" r:id="rId12"/>
    <p:sldId id="297" r:id="rId13"/>
    <p:sldId id="283" r:id="rId14"/>
    <p:sldId id="280" r:id="rId15"/>
    <p:sldId id="281" r:id="rId16"/>
    <p:sldId id="284" r:id="rId17"/>
    <p:sldId id="28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FF"/>
    <a:srgbClr val="FF0066"/>
    <a:srgbClr val="3399FF"/>
    <a:srgbClr val="3366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93F8C5-6688-4AE1-88A7-B6C872052BA8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04F65D-7943-418D-A2DB-A057B7FBF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75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Thom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5A0087-A399-49FC-BDB1-B1BFF75C7112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folHlink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0BB889A-7858-4EF4-A94C-837CA02AC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EC204-FC4A-4429-8467-E1659FA1B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3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D3F2A-BAC4-43F9-A746-C327AAFFE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3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E5A4-706B-415E-A5ED-5F5D006BA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02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ED5FF-2A29-4166-821D-92D10D99A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9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F19D2-BA4B-42F9-BAC5-3D1FB8CDC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0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CEC7-CA93-4B58-AAD2-0FFCD8BA6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8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D7D49-F1A4-41CE-891D-682C2A4A3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2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2BD7D-1853-4A4F-9B53-E4A471FC0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4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3B556-E7EB-4CAC-93F7-EC6A927E3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2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B23A9-5E78-4619-B278-668CA4BF0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AC93A-724C-4DB8-834C-8AA108267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1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E8C9-5557-40F9-BE81-FE635B65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7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folHlink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1F2B96C6-D3D1-406D-8D87-8ADA51B8E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/>
              <a:t>Start-up for 12/9/14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8473" y="990600"/>
            <a:ext cx="5010727" cy="1752600"/>
          </a:xfrm>
        </p:spPr>
        <p:txBody>
          <a:bodyPr/>
          <a:lstStyle/>
          <a:p>
            <a:pPr marL="514350" indent="-514350" algn="l">
              <a:buFontTx/>
              <a:buAutoNum type="arabicPeriod"/>
            </a:pPr>
            <a:r>
              <a:rPr lang="en-US" dirty="0" smtClean="0"/>
              <a:t>Refer to the karyotype on the right.  Is this a male or female?  Explain.</a:t>
            </a:r>
          </a:p>
          <a:p>
            <a:pPr marL="514350" indent="-514350" algn="l">
              <a:buFontTx/>
              <a:buAutoNum type="arabicPeriod"/>
            </a:pPr>
            <a:r>
              <a:rPr lang="en-US" dirty="0" smtClean="0"/>
              <a:t>What are autosomes? Which chromosomes in this karyotype are the autosomes?</a:t>
            </a:r>
          </a:p>
          <a:p>
            <a:pPr marL="514350" indent="-514350" algn="l">
              <a:buFontTx/>
              <a:buAutoNum type="arabicPeriod"/>
            </a:pPr>
            <a:r>
              <a:rPr lang="en-US" dirty="0" smtClean="0"/>
              <a:t>Where does meiosis occur in male and female humans and what is produced?</a:t>
            </a:r>
          </a:p>
          <a:p>
            <a:pPr marL="514350" indent="-514350" algn="l">
              <a:buFontTx/>
              <a:buAutoNum type="arabicPeriod"/>
            </a:pPr>
            <a:endParaRPr lang="en-US" dirty="0" smtClean="0"/>
          </a:p>
        </p:txBody>
      </p:sp>
      <p:pic>
        <p:nvPicPr>
          <p:cNvPr id="5124" name="Picture 4" descr="Stock Photography - comparison of &#10;chromosomes to &#10;check for disease. &#10;fotosearch - search &#10;stock photos, &#10;pictures, images, &#10;and photo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25000"/>
          <a:stretch>
            <a:fillRect/>
          </a:stretch>
        </p:blipFill>
        <p:spPr bwMode="auto">
          <a:xfrm>
            <a:off x="4953000" y="914400"/>
            <a:ext cx="4191000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89946" y="4876800"/>
            <a:ext cx="41748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4.  What is produced from meiosis? (4 word answer)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Meiosis in Rat Testes</a:t>
            </a:r>
          </a:p>
        </p:txBody>
      </p:sp>
      <p:pic>
        <p:nvPicPr>
          <p:cNvPr id="60420" name="Picture 4" descr="meiosis 9 stages p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199313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400800" cy="1143000"/>
          </a:xfrm>
        </p:spPr>
        <p:txBody>
          <a:bodyPr/>
          <a:lstStyle/>
          <a:p>
            <a:r>
              <a:rPr lang="en-US" smtClean="0"/>
              <a:t>Meiotic Cells……..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/>
              <a:t>Divide twice to</a:t>
            </a:r>
          </a:p>
          <a:p>
            <a:pPr>
              <a:lnSpc>
                <a:spcPct val="90000"/>
              </a:lnSpc>
            </a:pPr>
            <a:r>
              <a:rPr lang="en-US" sz="2800" b="1" smtClean="0"/>
              <a:t>1/2 Chromosome number</a:t>
            </a:r>
          </a:p>
          <a:p>
            <a:pPr>
              <a:lnSpc>
                <a:spcPct val="90000"/>
              </a:lnSpc>
            </a:pPr>
            <a:r>
              <a:rPr lang="en-US" sz="2800" b="1" smtClean="0"/>
              <a:t>“Haploid”</a:t>
            </a:r>
          </a:p>
          <a:p>
            <a:pPr>
              <a:lnSpc>
                <a:spcPct val="90000"/>
              </a:lnSpc>
            </a:pPr>
            <a:r>
              <a:rPr lang="en-US" sz="2800" b="1" smtClean="0"/>
              <a:t>Sperm or eggs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6172200" y="1600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2N</a:t>
            </a: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68580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2N</a:t>
            </a: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57150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2N</a:t>
            </a: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79248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1N</a:t>
            </a: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4267200" y="5562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1N</a:t>
            </a:r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6858000" y="5562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1N</a:t>
            </a:r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53340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1N</a:t>
            </a:r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6248400" y="2743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4N</a:t>
            </a:r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5334000" y="4648200"/>
            <a:ext cx="6096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7315200" y="4572000"/>
            <a:ext cx="5334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7146925" y="1438275"/>
            <a:ext cx="223678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Immature</a:t>
            </a:r>
          </a:p>
          <a:p>
            <a:r>
              <a:rPr lang="en-US" sz="2800" b="1"/>
              <a:t>Egg or </a:t>
            </a:r>
          </a:p>
          <a:p>
            <a:r>
              <a:rPr lang="en-US" sz="2800" b="1"/>
              <a:t>sperm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93725" y="4537075"/>
            <a:ext cx="279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FERTILIZATION?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143000" y="4953000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FEMALE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0" y="49530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MALE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3048000" y="4876800"/>
            <a:ext cx="180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BABY</a:t>
            </a:r>
          </a:p>
        </p:txBody>
      </p:sp>
      <p:sp>
        <p:nvSpPr>
          <p:cNvPr id="48153" name="Oval 25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48154" name="Oval 26"/>
          <p:cNvSpPr>
            <a:spLocks noChangeArrowheads="1"/>
          </p:cNvSpPr>
          <p:nvPr/>
        </p:nvSpPr>
        <p:spPr bwMode="auto">
          <a:xfrm>
            <a:off x="0" y="5410200"/>
            <a:ext cx="9144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48155" name="Oval 27"/>
          <p:cNvSpPr>
            <a:spLocks noChangeArrowheads="1"/>
          </p:cNvSpPr>
          <p:nvPr/>
        </p:nvSpPr>
        <p:spPr bwMode="auto">
          <a:xfrm>
            <a:off x="3124200" y="5410200"/>
            <a:ext cx="914400" cy="914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2N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914400" y="54864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+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2438400" y="54864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=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0" y="64008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SPERM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1447800" y="64008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EGG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2895600" y="6400800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ZYGOTE</a:t>
            </a:r>
          </a:p>
        </p:txBody>
      </p:sp>
      <p:sp>
        <p:nvSpPr>
          <p:cNvPr id="13339" name="Rectangle 18"/>
          <p:cNvSpPr>
            <a:spLocks noChangeArrowheads="1"/>
          </p:cNvSpPr>
          <p:nvPr/>
        </p:nvSpPr>
        <p:spPr bwMode="auto">
          <a:xfrm>
            <a:off x="0" y="0"/>
            <a:ext cx="9139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Obj. B) Summarize why half of an individual's genetic information comes from each parent</a:t>
            </a:r>
          </a:p>
        </p:txBody>
      </p:sp>
      <p:sp>
        <p:nvSpPr>
          <p:cNvPr id="13340" name="Freeform 27"/>
          <p:cNvSpPr>
            <a:spLocks/>
          </p:cNvSpPr>
          <p:nvPr/>
        </p:nvSpPr>
        <p:spPr bwMode="auto">
          <a:xfrm>
            <a:off x="914400" y="6019800"/>
            <a:ext cx="508000" cy="488950"/>
          </a:xfrm>
          <a:custGeom>
            <a:avLst/>
            <a:gdLst>
              <a:gd name="T0" fmla="*/ 0 w 507351"/>
              <a:gd name="T1" fmla="*/ 5304 h 489065"/>
              <a:gd name="T2" fmla="*/ 73930 w 507351"/>
              <a:gd name="T3" fmla="*/ 20044 h 489065"/>
              <a:gd name="T4" fmla="*/ 133075 w 507351"/>
              <a:gd name="T5" fmla="*/ 93752 h 489065"/>
              <a:gd name="T6" fmla="*/ 177433 w 507351"/>
              <a:gd name="T7" fmla="*/ 108493 h 489065"/>
              <a:gd name="T8" fmla="*/ 192220 w 507351"/>
              <a:gd name="T9" fmla="*/ 211683 h 489065"/>
              <a:gd name="T10" fmla="*/ 280937 w 507351"/>
              <a:gd name="T11" fmla="*/ 182201 h 489065"/>
              <a:gd name="T12" fmla="*/ 295722 w 507351"/>
              <a:gd name="T13" fmla="*/ 226426 h 489065"/>
              <a:gd name="T14" fmla="*/ 310509 w 507351"/>
              <a:gd name="T15" fmla="*/ 300132 h 489065"/>
              <a:gd name="T16" fmla="*/ 369653 w 507351"/>
              <a:gd name="T17" fmla="*/ 285391 h 489065"/>
              <a:gd name="T18" fmla="*/ 414012 w 507351"/>
              <a:gd name="T19" fmla="*/ 300132 h 489065"/>
              <a:gd name="T20" fmla="*/ 443584 w 507351"/>
              <a:gd name="T21" fmla="*/ 418065 h 4890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7351"/>
              <a:gd name="T34" fmla="*/ 0 h 489065"/>
              <a:gd name="T35" fmla="*/ 507351 w 507351"/>
              <a:gd name="T36" fmla="*/ 489065 h 4890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7351" h="489065">
                <a:moveTo>
                  <a:pt x="0" y="5306"/>
                </a:moveTo>
                <a:cubicBezTo>
                  <a:pt x="24581" y="10222"/>
                  <a:pt x="58702" y="0"/>
                  <a:pt x="73742" y="20054"/>
                </a:cubicBezTo>
                <a:cubicBezTo>
                  <a:pt x="139886" y="108247"/>
                  <a:pt x="34637" y="159195"/>
                  <a:pt x="132735" y="93796"/>
                </a:cubicBezTo>
                <a:cubicBezTo>
                  <a:pt x="147483" y="98712"/>
                  <a:pt x="170027" y="94640"/>
                  <a:pt x="176980" y="108545"/>
                </a:cubicBezTo>
                <a:cubicBezTo>
                  <a:pt x="192526" y="139637"/>
                  <a:pt x="163442" y="191578"/>
                  <a:pt x="191729" y="211783"/>
                </a:cubicBezTo>
                <a:cubicBezTo>
                  <a:pt x="217030" y="229855"/>
                  <a:pt x="280219" y="182287"/>
                  <a:pt x="280219" y="182287"/>
                </a:cubicBezTo>
                <a:cubicBezTo>
                  <a:pt x="285135" y="197035"/>
                  <a:pt x="291196" y="211450"/>
                  <a:pt x="294967" y="226532"/>
                </a:cubicBezTo>
                <a:cubicBezTo>
                  <a:pt x="301047" y="250851"/>
                  <a:pt x="290141" y="284615"/>
                  <a:pt x="309716" y="300274"/>
                </a:cubicBezTo>
                <a:cubicBezTo>
                  <a:pt x="325544" y="312936"/>
                  <a:pt x="349045" y="290441"/>
                  <a:pt x="368709" y="285525"/>
                </a:cubicBezTo>
                <a:cubicBezTo>
                  <a:pt x="383458" y="290441"/>
                  <a:pt x="406002" y="286369"/>
                  <a:pt x="412955" y="300274"/>
                </a:cubicBezTo>
                <a:cubicBezTo>
                  <a:pt x="507351" y="489065"/>
                  <a:pt x="387390" y="363196"/>
                  <a:pt x="442451" y="418261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1" dur="1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3" grpId="0" animBg="1"/>
      <p:bldP spid="48134" grpId="0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3" grpId="0" animBg="1"/>
      <p:bldP spid="48145" grpId="0" animBg="1"/>
      <p:bldP spid="48146" grpId="0" animBg="1"/>
      <p:bldP spid="48147" grpId="0"/>
      <p:bldP spid="48148" grpId="0"/>
      <p:bldP spid="48149" grpId="0"/>
      <p:bldP spid="48150" grpId="0"/>
      <p:bldP spid="48151" grpId="0"/>
      <p:bldP spid="48153" grpId="0" animBg="1"/>
      <p:bldP spid="48154" grpId="0" animBg="1"/>
      <p:bldP spid="48155" grpId="0" animBg="1"/>
      <p:bldP spid="48156" grpId="0"/>
      <p:bldP spid="48157" grpId="0"/>
      <p:bldP spid="48158" grpId="0"/>
      <p:bldP spid="48159" grpId="0"/>
      <p:bldP spid="481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400800" cy="1143000"/>
          </a:xfrm>
        </p:spPr>
        <p:txBody>
          <a:bodyPr/>
          <a:lstStyle/>
          <a:p>
            <a:r>
              <a:rPr lang="en-US" smtClean="0"/>
              <a:t>Meiotic Cells……..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/>
              <a:t>How does a female child result from fertilization?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3429000" y="2590800"/>
            <a:ext cx="100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MOM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1676400" y="2590800"/>
            <a:ext cx="85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DAD</a:t>
            </a:r>
          </a:p>
        </p:txBody>
      </p:sp>
      <p:sp>
        <p:nvSpPr>
          <p:cNvPr id="48153" name="Oval 25"/>
          <p:cNvSpPr>
            <a:spLocks noChangeArrowheads="1"/>
          </p:cNvSpPr>
          <p:nvPr/>
        </p:nvSpPr>
        <p:spPr bwMode="auto">
          <a:xfrm>
            <a:off x="3505200" y="3048000"/>
            <a:ext cx="9144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48154" name="Oval 26"/>
          <p:cNvSpPr>
            <a:spLocks noChangeArrowheads="1"/>
          </p:cNvSpPr>
          <p:nvPr/>
        </p:nvSpPr>
        <p:spPr bwMode="auto">
          <a:xfrm>
            <a:off x="1676400" y="3048000"/>
            <a:ext cx="9144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48155" name="Oval 27"/>
          <p:cNvSpPr>
            <a:spLocks noChangeArrowheads="1"/>
          </p:cNvSpPr>
          <p:nvPr/>
        </p:nvSpPr>
        <p:spPr bwMode="auto">
          <a:xfrm>
            <a:off x="5105400" y="3124200"/>
            <a:ext cx="914400" cy="914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XX</a:t>
            </a:r>
          </a:p>
        </p:txBody>
      </p:sp>
      <p:sp>
        <p:nvSpPr>
          <p:cNvPr id="14345" name="Text Box 28"/>
          <p:cNvSpPr txBox="1">
            <a:spLocks noChangeArrowheads="1"/>
          </p:cNvSpPr>
          <p:nvPr/>
        </p:nvSpPr>
        <p:spPr bwMode="auto">
          <a:xfrm>
            <a:off x="2743200" y="32004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+</a:t>
            </a:r>
          </a:p>
        </p:txBody>
      </p:sp>
      <p:sp>
        <p:nvSpPr>
          <p:cNvPr id="14346" name="Text Box 29"/>
          <p:cNvSpPr txBox="1">
            <a:spLocks noChangeArrowheads="1"/>
          </p:cNvSpPr>
          <p:nvPr/>
        </p:nvSpPr>
        <p:spPr bwMode="auto">
          <a:xfrm>
            <a:off x="4495800" y="32766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=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1447800" y="39624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SPERM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3581400" y="39624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EGG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4876800" y="4038600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ZYGOTE</a:t>
            </a: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0" y="0"/>
            <a:ext cx="9139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Obj. B) Summarize why half of an individual's genetic information comes from each parent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4648200" y="2590800"/>
            <a:ext cx="2587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FEMALE CHILD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152400" y="44196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1" lang="en-US" sz="2800" b="1" kern="0" dirty="0">
                <a:latin typeface="+mn-lt"/>
              </a:rPr>
              <a:t>How does a male child result from fertilization?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1" lang="en-US" kern="0" dirty="0">
              <a:latin typeface="+mn-lt"/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1752600" y="4800600"/>
            <a:ext cx="852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DAD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3352800" y="4800600"/>
            <a:ext cx="100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MOM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4800600" y="4800600"/>
            <a:ext cx="2195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MALE CHILD</a:t>
            </a: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1676400" y="5257800"/>
            <a:ext cx="9144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3352800" y="5257800"/>
            <a:ext cx="9144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4358" name="Text Box 28"/>
          <p:cNvSpPr txBox="1">
            <a:spLocks noChangeArrowheads="1"/>
          </p:cNvSpPr>
          <p:nvPr/>
        </p:nvSpPr>
        <p:spPr bwMode="auto">
          <a:xfrm>
            <a:off x="2667000" y="54102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+</a:t>
            </a:r>
          </a:p>
        </p:txBody>
      </p:sp>
      <p:sp>
        <p:nvSpPr>
          <p:cNvPr id="14359" name="Text Box 29"/>
          <p:cNvSpPr txBox="1">
            <a:spLocks noChangeArrowheads="1"/>
          </p:cNvSpPr>
          <p:nvPr/>
        </p:nvSpPr>
        <p:spPr bwMode="auto">
          <a:xfrm>
            <a:off x="4419600" y="53340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=</a:t>
            </a:r>
          </a:p>
        </p:txBody>
      </p:sp>
      <p:sp>
        <p:nvSpPr>
          <p:cNvPr id="37" name="Oval 27"/>
          <p:cNvSpPr>
            <a:spLocks noChangeArrowheads="1"/>
          </p:cNvSpPr>
          <p:nvPr/>
        </p:nvSpPr>
        <p:spPr bwMode="auto">
          <a:xfrm>
            <a:off x="5105400" y="5257800"/>
            <a:ext cx="914400" cy="914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XY</a:t>
            </a: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524000" y="61722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SPERM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3429000" y="61722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EGG</a:t>
            </a:r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4953000" y="6172200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</a:rPr>
              <a:t>ZYGOTE</a:t>
            </a:r>
          </a:p>
        </p:txBody>
      </p:sp>
      <p:sp>
        <p:nvSpPr>
          <p:cNvPr id="14364" name="Freeform 40"/>
          <p:cNvSpPr>
            <a:spLocks/>
          </p:cNvSpPr>
          <p:nvPr/>
        </p:nvSpPr>
        <p:spPr bwMode="auto">
          <a:xfrm>
            <a:off x="2581275" y="3652838"/>
            <a:ext cx="506413" cy="488950"/>
          </a:xfrm>
          <a:custGeom>
            <a:avLst/>
            <a:gdLst>
              <a:gd name="T0" fmla="*/ 0 w 507351"/>
              <a:gd name="T1" fmla="*/ 5304 h 489065"/>
              <a:gd name="T2" fmla="*/ 73470 w 507351"/>
              <a:gd name="T3" fmla="*/ 20044 h 489065"/>
              <a:gd name="T4" fmla="*/ 132245 w 507351"/>
              <a:gd name="T5" fmla="*/ 93752 h 489065"/>
              <a:gd name="T6" fmla="*/ 176326 w 507351"/>
              <a:gd name="T7" fmla="*/ 108493 h 489065"/>
              <a:gd name="T8" fmla="*/ 191021 w 507351"/>
              <a:gd name="T9" fmla="*/ 211683 h 489065"/>
              <a:gd name="T10" fmla="*/ 279184 w 507351"/>
              <a:gd name="T11" fmla="*/ 182201 h 489065"/>
              <a:gd name="T12" fmla="*/ 293878 w 507351"/>
              <a:gd name="T13" fmla="*/ 226426 h 489065"/>
              <a:gd name="T14" fmla="*/ 308571 w 507351"/>
              <a:gd name="T15" fmla="*/ 300132 h 489065"/>
              <a:gd name="T16" fmla="*/ 367347 w 507351"/>
              <a:gd name="T17" fmla="*/ 285391 h 489065"/>
              <a:gd name="T18" fmla="*/ 411430 w 507351"/>
              <a:gd name="T19" fmla="*/ 300132 h 489065"/>
              <a:gd name="T20" fmla="*/ 440817 w 507351"/>
              <a:gd name="T21" fmla="*/ 418065 h 4890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7351"/>
              <a:gd name="T34" fmla="*/ 0 h 489065"/>
              <a:gd name="T35" fmla="*/ 507351 w 507351"/>
              <a:gd name="T36" fmla="*/ 489065 h 4890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7351" h="489065">
                <a:moveTo>
                  <a:pt x="0" y="5306"/>
                </a:moveTo>
                <a:cubicBezTo>
                  <a:pt x="24581" y="10222"/>
                  <a:pt x="58702" y="0"/>
                  <a:pt x="73742" y="20054"/>
                </a:cubicBezTo>
                <a:cubicBezTo>
                  <a:pt x="139886" y="108247"/>
                  <a:pt x="34637" y="159195"/>
                  <a:pt x="132735" y="93796"/>
                </a:cubicBezTo>
                <a:cubicBezTo>
                  <a:pt x="147483" y="98712"/>
                  <a:pt x="170027" y="94640"/>
                  <a:pt x="176980" y="108545"/>
                </a:cubicBezTo>
                <a:cubicBezTo>
                  <a:pt x="192526" y="139637"/>
                  <a:pt x="163442" y="191578"/>
                  <a:pt x="191729" y="211783"/>
                </a:cubicBezTo>
                <a:cubicBezTo>
                  <a:pt x="217030" y="229855"/>
                  <a:pt x="280219" y="182287"/>
                  <a:pt x="280219" y="182287"/>
                </a:cubicBezTo>
                <a:cubicBezTo>
                  <a:pt x="285135" y="197035"/>
                  <a:pt x="291196" y="211450"/>
                  <a:pt x="294967" y="226532"/>
                </a:cubicBezTo>
                <a:cubicBezTo>
                  <a:pt x="301047" y="250851"/>
                  <a:pt x="290141" y="284615"/>
                  <a:pt x="309716" y="300274"/>
                </a:cubicBezTo>
                <a:cubicBezTo>
                  <a:pt x="325544" y="312936"/>
                  <a:pt x="349045" y="290441"/>
                  <a:pt x="368709" y="285525"/>
                </a:cubicBezTo>
                <a:cubicBezTo>
                  <a:pt x="383458" y="290441"/>
                  <a:pt x="406002" y="286369"/>
                  <a:pt x="412955" y="300274"/>
                </a:cubicBezTo>
                <a:cubicBezTo>
                  <a:pt x="507351" y="489065"/>
                  <a:pt x="387390" y="363196"/>
                  <a:pt x="442451" y="418261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Freeform 41"/>
          <p:cNvSpPr>
            <a:spLocks/>
          </p:cNvSpPr>
          <p:nvPr/>
        </p:nvSpPr>
        <p:spPr bwMode="auto">
          <a:xfrm>
            <a:off x="2590800" y="5791200"/>
            <a:ext cx="508000" cy="488950"/>
          </a:xfrm>
          <a:custGeom>
            <a:avLst/>
            <a:gdLst>
              <a:gd name="T0" fmla="*/ 0 w 507351"/>
              <a:gd name="T1" fmla="*/ 5304 h 489065"/>
              <a:gd name="T2" fmla="*/ 73930 w 507351"/>
              <a:gd name="T3" fmla="*/ 20044 h 489065"/>
              <a:gd name="T4" fmla="*/ 133075 w 507351"/>
              <a:gd name="T5" fmla="*/ 93752 h 489065"/>
              <a:gd name="T6" fmla="*/ 177433 w 507351"/>
              <a:gd name="T7" fmla="*/ 108493 h 489065"/>
              <a:gd name="T8" fmla="*/ 192220 w 507351"/>
              <a:gd name="T9" fmla="*/ 211683 h 489065"/>
              <a:gd name="T10" fmla="*/ 280937 w 507351"/>
              <a:gd name="T11" fmla="*/ 182201 h 489065"/>
              <a:gd name="T12" fmla="*/ 295722 w 507351"/>
              <a:gd name="T13" fmla="*/ 226426 h 489065"/>
              <a:gd name="T14" fmla="*/ 310509 w 507351"/>
              <a:gd name="T15" fmla="*/ 300132 h 489065"/>
              <a:gd name="T16" fmla="*/ 369653 w 507351"/>
              <a:gd name="T17" fmla="*/ 285391 h 489065"/>
              <a:gd name="T18" fmla="*/ 414012 w 507351"/>
              <a:gd name="T19" fmla="*/ 300132 h 489065"/>
              <a:gd name="T20" fmla="*/ 443584 w 507351"/>
              <a:gd name="T21" fmla="*/ 418065 h 4890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7351"/>
              <a:gd name="T34" fmla="*/ 0 h 489065"/>
              <a:gd name="T35" fmla="*/ 507351 w 507351"/>
              <a:gd name="T36" fmla="*/ 489065 h 4890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7351" h="489065">
                <a:moveTo>
                  <a:pt x="0" y="5306"/>
                </a:moveTo>
                <a:cubicBezTo>
                  <a:pt x="24581" y="10222"/>
                  <a:pt x="58702" y="0"/>
                  <a:pt x="73742" y="20054"/>
                </a:cubicBezTo>
                <a:cubicBezTo>
                  <a:pt x="139886" y="108247"/>
                  <a:pt x="34637" y="159195"/>
                  <a:pt x="132735" y="93796"/>
                </a:cubicBezTo>
                <a:cubicBezTo>
                  <a:pt x="147483" y="98712"/>
                  <a:pt x="170027" y="94640"/>
                  <a:pt x="176980" y="108545"/>
                </a:cubicBezTo>
                <a:cubicBezTo>
                  <a:pt x="192526" y="139637"/>
                  <a:pt x="163442" y="191578"/>
                  <a:pt x="191729" y="211783"/>
                </a:cubicBezTo>
                <a:cubicBezTo>
                  <a:pt x="217030" y="229855"/>
                  <a:pt x="280219" y="182287"/>
                  <a:pt x="280219" y="182287"/>
                </a:cubicBezTo>
                <a:cubicBezTo>
                  <a:pt x="285135" y="197035"/>
                  <a:pt x="291196" y="211450"/>
                  <a:pt x="294967" y="226532"/>
                </a:cubicBezTo>
                <a:cubicBezTo>
                  <a:pt x="301047" y="250851"/>
                  <a:pt x="290141" y="284615"/>
                  <a:pt x="309716" y="300274"/>
                </a:cubicBezTo>
                <a:cubicBezTo>
                  <a:pt x="325544" y="312936"/>
                  <a:pt x="349045" y="290441"/>
                  <a:pt x="368709" y="285525"/>
                </a:cubicBezTo>
                <a:cubicBezTo>
                  <a:pt x="383458" y="290441"/>
                  <a:pt x="406002" y="286369"/>
                  <a:pt x="412955" y="300274"/>
                </a:cubicBezTo>
                <a:cubicBezTo>
                  <a:pt x="507351" y="489065"/>
                  <a:pt x="387390" y="363196"/>
                  <a:pt x="442451" y="418261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49" grpId="0"/>
      <p:bldP spid="48150" grpId="0"/>
      <p:bldP spid="48153" grpId="0" animBg="1"/>
      <p:bldP spid="48154" grpId="0" animBg="1"/>
      <p:bldP spid="48155" grpId="0" animBg="1"/>
      <p:bldP spid="48158" grpId="0"/>
      <p:bldP spid="48159" grpId="0"/>
      <p:bldP spid="48160" grpId="0"/>
      <p:bldP spid="28" grpId="0"/>
      <p:bldP spid="30" grpId="0"/>
      <p:bldP spid="31" grpId="0"/>
      <p:bldP spid="32" grpId="0"/>
      <p:bldP spid="33" grpId="0" animBg="1"/>
      <p:bldP spid="34" grpId="0" animBg="1"/>
      <p:bldP spid="37" grpId="0" animBg="1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153400" cy="1143000"/>
          </a:xfrm>
        </p:spPr>
        <p:txBody>
          <a:bodyPr/>
          <a:lstStyle/>
          <a:p>
            <a:r>
              <a:rPr lang="en-US" sz="3600" b="1" smtClean="0"/>
              <a:t>Nondisjunction </a:t>
            </a:r>
            <a:r>
              <a:rPr lang="en-US" sz="3600" smtClean="0"/>
              <a:t>= chromosomes fail to “dis-join” or separate: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5800" cy="4876800"/>
          </a:xfrm>
        </p:spPr>
        <p:txBody>
          <a:bodyPr/>
          <a:lstStyle/>
          <a:p>
            <a:r>
              <a:rPr lang="en-US" sz="3600" b="1" smtClean="0"/>
              <a:t>Trisomy=zygote with 3 of one type</a:t>
            </a:r>
          </a:p>
          <a:p>
            <a:r>
              <a:rPr lang="en-US" sz="3600" b="1" smtClean="0"/>
              <a:t>Monosomy=zygote with 1 of one type</a:t>
            </a:r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5791200" y="2133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2N</a:t>
            </a:r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4419600" y="4495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2N</a:t>
            </a:r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5410200" y="4495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empty</a:t>
            </a:r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6858000" y="4495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1N</a:t>
            </a:r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7848600" y="4495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1N</a:t>
            </a:r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H="1">
            <a:off x="5105400" y="35814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5638800" y="3810000"/>
            <a:ext cx="2138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/>
              <a:t>2</a:t>
            </a:r>
            <a:r>
              <a:rPr lang="en-US" sz="3200" b="1" baseline="30000"/>
              <a:t>nd</a:t>
            </a:r>
            <a:r>
              <a:rPr lang="en-US" sz="3200" b="1"/>
              <a:t> division</a:t>
            </a:r>
          </a:p>
        </p:txBody>
      </p:sp>
      <p:sp>
        <p:nvSpPr>
          <p:cNvPr id="15371" name="Oval 12"/>
          <p:cNvSpPr>
            <a:spLocks noGrp="1" noChangeArrowheads="1"/>
          </p:cNvSpPr>
          <p:nvPr>
            <p:ph type="body" sz="half" idx="2"/>
          </p:nvPr>
        </p:nvSpPr>
        <p:spPr>
          <a:xfrm>
            <a:off x="6934200" y="2133600"/>
            <a:ext cx="914400" cy="9144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0" lang="en-US" sz="2400" smtClean="0"/>
              <a:t>2N</a:t>
            </a:r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7543800" y="36576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H="1">
            <a:off x="6096000" y="3657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72390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3276600" y="5562600"/>
            <a:ext cx="1219200" cy="10668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2N</a:t>
            </a:r>
          </a:p>
          <a:p>
            <a:pPr algn="ctr"/>
            <a:r>
              <a:rPr lang="en-US" sz="2800" b="1"/>
              <a:t>egg</a:t>
            </a:r>
          </a:p>
        </p:txBody>
      </p:sp>
      <p:sp>
        <p:nvSpPr>
          <p:cNvPr id="52245" name="Oval 21"/>
          <p:cNvSpPr>
            <a:spLocks noChangeArrowheads="1"/>
          </p:cNvSpPr>
          <p:nvPr/>
        </p:nvSpPr>
        <p:spPr bwMode="auto">
          <a:xfrm>
            <a:off x="5181600" y="5715000"/>
            <a:ext cx="1371600" cy="9144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1N</a:t>
            </a:r>
          </a:p>
          <a:p>
            <a:pPr algn="ctr"/>
            <a:r>
              <a:rPr lang="en-US" b="1"/>
              <a:t>sperm</a:t>
            </a:r>
          </a:p>
        </p:txBody>
      </p:sp>
      <p:sp>
        <p:nvSpPr>
          <p:cNvPr id="15377" name="Text Box 22"/>
          <p:cNvSpPr txBox="1">
            <a:spLocks noChangeArrowheads="1"/>
          </p:cNvSpPr>
          <p:nvPr/>
        </p:nvSpPr>
        <p:spPr bwMode="auto">
          <a:xfrm>
            <a:off x="4632325" y="5540375"/>
            <a:ext cx="574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5400" b="1"/>
              <a:t>+</a:t>
            </a:r>
          </a:p>
        </p:txBody>
      </p:sp>
      <p:sp>
        <p:nvSpPr>
          <p:cNvPr id="15378" name="Line 23"/>
          <p:cNvSpPr>
            <a:spLocks noChangeShapeType="1"/>
          </p:cNvSpPr>
          <p:nvPr/>
        </p:nvSpPr>
        <p:spPr bwMode="auto">
          <a:xfrm>
            <a:off x="6477000" y="617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24"/>
          <p:cNvSpPr txBox="1">
            <a:spLocks noChangeArrowheads="1"/>
          </p:cNvSpPr>
          <p:nvPr/>
        </p:nvSpPr>
        <p:spPr bwMode="auto">
          <a:xfrm>
            <a:off x="7223125" y="5662613"/>
            <a:ext cx="5032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400" b="1"/>
              <a:t>=</a:t>
            </a:r>
          </a:p>
        </p:txBody>
      </p:sp>
      <p:sp>
        <p:nvSpPr>
          <p:cNvPr id="52249" name="Oval 25"/>
          <p:cNvSpPr>
            <a:spLocks noChangeArrowheads="1"/>
          </p:cNvSpPr>
          <p:nvPr/>
        </p:nvSpPr>
        <p:spPr bwMode="auto">
          <a:xfrm>
            <a:off x="7848600" y="5638800"/>
            <a:ext cx="914400" cy="9144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/>
              <a:t>3N</a:t>
            </a:r>
          </a:p>
        </p:txBody>
      </p:sp>
      <p:sp>
        <p:nvSpPr>
          <p:cNvPr id="15381" name="Text Box 26"/>
          <p:cNvSpPr txBox="1">
            <a:spLocks noChangeArrowheads="1"/>
          </p:cNvSpPr>
          <p:nvPr/>
        </p:nvSpPr>
        <p:spPr bwMode="auto">
          <a:xfrm>
            <a:off x="6003925" y="3089275"/>
            <a:ext cx="185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Eggs forming</a:t>
            </a:r>
          </a:p>
        </p:txBody>
      </p:sp>
      <p:sp>
        <p:nvSpPr>
          <p:cNvPr id="15382" name="Rectangle 18"/>
          <p:cNvSpPr>
            <a:spLocks noChangeArrowheads="1"/>
          </p:cNvSpPr>
          <p:nvPr/>
        </p:nvSpPr>
        <p:spPr bwMode="auto">
          <a:xfrm>
            <a:off x="4763" y="0"/>
            <a:ext cx="91392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Obj. B) Summarize why half of an individual's genetic information comes from each parent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  <p:bldP spid="52244" grpId="0" animBg="1" autoUpdateAnimBg="0"/>
      <p:bldP spid="52245" grpId="0" animBg="1" autoUpdateAnimBg="0"/>
      <p:bldP spid="5224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US" smtClean="0"/>
              <a:t>Down Syndrome= 3 of #21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76350"/>
            <a:ext cx="827405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9156" name="Picture 4" descr="WB01626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62600"/>
            <a:ext cx="304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324600" y="3733800"/>
            <a:ext cx="1524000" cy="1160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Male or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Female?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524000" y="0"/>
            <a:ext cx="586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What is the problem?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91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7" grpId="0" build="allAtOnce" animBg="1"/>
      <p:bldP spid="491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/>
              <a:t>Klinefelter’s = XXY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3058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50180" name="Picture 4" descr="WB01626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86400"/>
            <a:ext cx="304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447800" y="0"/>
            <a:ext cx="586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What is the problem?</a:t>
            </a:r>
          </a:p>
        </p:txBody>
      </p:sp>
      <p:pic>
        <p:nvPicPr>
          <p:cNvPr id="16390" name="Picture 6" descr="image of Thom age 1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00200"/>
            <a:ext cx="20097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image of Tony at wor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20478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8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Turner’s Syndrome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400" b="1" smtClean="0"/>
              <a:t>XO sex chromosome</a:t>
            </a:r>
          </a:p>
          <a:p>
            <a:pPr>
              <a:lnSpc>
                <a:spcPct val="90000"/>
              </a:lnSpc>
            </a:pPr>
            <a:r>
              <a:rPr lang="en-US" sz="5400" b="1" smtClean="0"/>
              <a:t>Instead of XX female</a:t>
            </a:r>
          </a:p>
          <a:p>
            <a:pPr>
              <a:lnSpc>
                <a:spcPct val="90000"/>
              </a:lnSpc>
            </a:pPr>
            <a:r>
              <a:rPr lang="en-US" sz="5400" b="1" smtClean="0"/>
              <a:t>Or XY for male:</a:t>
            </a:r>
          </a:p>
          <a:p>
            <a:pPr>
              <a:lnSpc>
                <a:spcPct val="90000"/>
              </a:lnSpc>
            </a:pPr>
            <a:endParaRPr lang="en-US" sz="5400" b="1" smtClean="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762000" y="4876800"/>
            <a:ext cx="15240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X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3429000" y="5029200"/>
            <a:ext cx="1752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Empty</a:t>
            </a:r>
          </a:p>
          <a:p>
            <a:pPr algn="ctr"/>
            <a:r>
              <a:rPr lang="en-US" sz="2800" b="1"/>
              <a:t>sperm</a:t>
            </a:r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 flipH="1">
            <a:off x="30480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5715000" y="51054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/>
              <a:t>=</a:t>
            </a:r>
          </a:p>
        </p:txBody>
      </p:sp>
      <p:sp>
        <p:nvSpPr>
          <p:cNvPr id="18440" name="Oval 9"/>
          <p:cNvSpPr>
            <a:spLocks noChangeArrowheads="1"/>
          </p:cNvSpPr>
          <p:nvPr/>
        </p:nvSpPr>
        <p:spPr bwMode="auto">
          <a:xfrm>
            <a:off x="6477000" y="4572000"/>
            <a:ext cx="16764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/>
              <a:t>XO</a:t>
            </a:r>
          </a:p>
        </p:txBody>
      </p: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2438400" y="4953000"/>
            <a:ext cx="609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/>
              <a:t>+</a:t>
            </a:r>
          </a:p>
        </p:txBody>
      </p:sp>
      <p:pic>
        <p:nvPicPr>
          <p:cNvPr id="53263" name="Picture 15" descr="6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381000"/>
            <a:ext cx="191452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5" name="Picture 17" descr="cytog00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716280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143000" y="228600"/>
            <a:ext cx="586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What is the problem?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sz="4000" dirty="0" smtClean="0"/>
              <a:t>Answer the following and finish Chapter 11-4 Link Word.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43200"/>
            <a:ext cx="91440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1.	What is used to represent haploid and how many chromosomes is this in humans?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2.	What is produced from meiosis?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3.	What causes genetic variation and occurs during meiosis?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4.	Write the mathematical formula for fertilization.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05000"/>
            <a:ext cx="8382000" cy="1143000"/>
          </a:xfrm>
        </p:spPr>
        <p:txBody>
          <a:bodyPr/>
          <a:lstStyle/>
          <a:p>
            <a:r>
              <a:rPr lang="en-US" sz="7200" smtClean="0"/>
              <a:t>Chapter 11 Section 4</a:t>
            </a:r>
            <a:br>
              <a:rPr lang="en-US" sz="7200" smtClean="0"/>
            </a:br>
            <a:r>
              <a:rPr lang="en-US" sz="7200" smtClean="0"/>
              <a:t>Meiosis &amp; Genetics</a:t>
            </a:r>
            <a:br>
              <a:rPr lang="en-US" sz="7200" smtClean="0"/>
            </a:br>
            <a:r>
              <a:rPr lang="en-US" sz="7200" smtClean="0"/>
              <a:t>Part II</a:t>
            </a:r>
            <a:endParaRPr lang="en-US" sz="32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smtClean="0"/>
              <a:t>Sexual Cell Reproduction</a:t>
            </a:r>
          </a:p>
          <a:p>
            <a:pPr>
              <a:lnSpc>
                <a:spcPct val="80000"/>
              </a:lnSpc>
            </a:pPr>
            <a:r>
              <a:rPr lang="en-US" sz="3600" b="1" smtClean="0"/>
              <a:t>Page 275-278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smtClean="0"/>
              <a:t>Objectives:  Students will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458200" cy="1752600"/>
          </a:xfrm>
        </p:spPr>
        <p:txBody>
          <a:bodyPr/>
          <a:lstStyle/>
          <a:p>
            <a:pPr marL="514350" indent="-514350" algn="l">
              <a:buFontTx/>
              <a:buAutoNum type="alphaUcParenR"/>
            </a:pPr>
            <a:r>
              <a:rPr lang="en-US" smtClean="0"/>
              <a:t>Compare haploid and diploid chromosome numbers</a:t>
            </a:r>
          </a:p>
          <a:p>
            <a:pPr marL="514350" indent="-514350" algn="l">
              <a:buFontTx/>
              <a:buAutoNum type="alphaUcParenR"/>
            </a:pPr>
            <a:r>
              <a:rPr lang="en-US" smtClean="0"/>
              <a:t>Summarize why half of an individual's genetic information comes from each parent</a:t>
            </a:r>
          </a:p>
          <a:p>
            <a:pPr marL="514350" indent="-514350" algn="l">
              <a:buFontTx/>
              <a:buAutoNum type="alphaUcParenR"/>
            </a:pPr>
            <a:r>
              <a:rPr lang="en-US" smtClean="0"/>
              <a:t>Summarize the steps of meiosis and identify its products</a:t>
            </a:r>
          </a:p>
          <a:p>
            <a:pPr marL="514350" indent="-514350" algn="l">
              <a:buFontTx/>
              <a:buAutoNum type="alphaUcParenR"/>
            </a:pPr>
            <a:r>
              <a:rPr lang="en-US" smtClean="0"/>
              <a:t>Explain how genetic variation occurs from meiosis</a:t>
            </a:r>
          </a:p>
          <a:p>
            <a:pPr marL="514350" indent="-514350" algn="l">
              <a:buFontTx/>
              <a:buAutoNum type="alphaUcParenR"/>
            </a:pPr>
            <a:endParaRPr lang="en-US" smtClean="0"/>
          </a:p>
          <a:p>
            <a:pPr marL="514350" indent="-514350" algn="l">
              <a:buFontTx/>
              <a:buAutoNum type="alphaUcParenR"/>
            </a:pPr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5400" smtClean="0"/>
              <a:t>Gamete development</a:t>
            </a:r>
            <a:endParaRPr lang="en-US" smtClean="0"/>
          </a:p>
        </p:txBody>
      </p:sp>
      <p:graphicFrame>
        <p:nvGraphicFramePr>
          <p:cNvPr id="17411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1447800" y="1905000"/>
          <a:ext cx="216535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lip" r:id="rId4" imgW="380852" imgH="390270" progId="">
                  <p:embed/>
                </p:oleObj>
              </mc:Choice>
              <mc:Fallback>
                <p:oleObj name="Clip" r:id="rId4" imgW="380852" imgH="39027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05000"/>
                        <a:ext cx="216535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191000" cy="5105400"/>
          </a:xfrm>
        </p:spPr>
        <p:txBody>
          <a:bodyPr/>
          <a:lstStyle/>
          <a:p>
            <a:r>
              <a:rPr lang="en-US" b="1" u="sng" smtClean="0"/>
              <a:t>Immature</a:t>
            </a:r>
            <a:r>
              <a:rPr lang="en-US" b="1" smtClean="0"/>
              <a:t> egg or sperm</a:t>
            </a:r>
            <a:r>
              <a:rPr lang="en-US" smtClean="0"/>
              <a:t> cell = full set of chromosome (2N, diploid)</a:t>
            </a:r>
          </a:p>
          <a:p>
            <a:r>
              <a:rPr lang="en-US" b="1" smtClean="0"/>
              <a:t>Undergoes meiosis</a:t>
            </a:r>
            <a:r>
              <a:rPr lang="en-US" smtClean="0"/>
              <a:t> with 2 cell divisions</a:t>
            </a:r>
          </a:p>
          <a:p>
            <a:r>
              <a:rPr lang="en-US" b="1" smtClean="0"/>
              <a:t>Develops into a </a:t>
            </a:r>
            <a:r>
              <a:rPr lang="en-US" b="1" u="sng" smtClean="0"/>
              <a:t>mature</a:t>
            </a:r>
            <a:r>
              <a:rPr lang="en-US" b="1" smtClean="0"/>
              <a:t> egg or sperm (1N, haploid)</a:t>
            </a:r>
            <a:endParaRPr lang="en-US" sz="2800" b="1" smtClean="0"/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127125" y="2174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2492375"/>
            <a:ext cx="74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/>
              <a:t>2N</a:t>
            </a:r>
            <a:endParaRPr lang="en-US"/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1431925" y="4613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203325" y="4537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1034" name="Text Box 12"/>
          <p:cNvSpPr txBox="1">
            <a:spLocks noChangeArrowheads="1"/>
          </p:cNvSpPr>
          <p:nvPr/>
        </p:nvSpPr>
        <p:spPr bwMode="auto">
          <a:xfrm>
            <a:off x="1050925" y="4841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1525588" y="4572000"/>
          <a:ext cx="195738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lip" r:id="rId6" imgW="667512" imgH="674827" progId="">
                  <p:embed/>
                </p:oleObj>
              </mc:Choice>
              <mc:Fallback>
                <p:oleObj name="Clip" r:id="rId6" imgW="667512" imgH="674827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4572000"/>
                        <a:ext cx="1957387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09600" y="5257800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b="1"/>
              <a:t>1N</a:t>
            </a:r>
            <a:endParaRPr lang="en-US"/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0" y="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>
              <a:buFontTx/>
              <a:buAutoNum type="alphaUcParenR"/>
            </a:pPr>
            <a:r>
              <a:rPr lang="en-US"/>
              <a:t>Compare haploid and diploid chromosome numbers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  <p:bldP spid="17414" grpId="0" build="p" autoUpdateAnimBg="0"/>
      <p:bldP spid="174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Why do cells divide by Meiosis</a:t>
            </a:r>
            <a:r>
              <a:rPr lang="en-US" smtClean="0"/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 b="1" smtClean="0"/>
              <a:t>To reduce chromosome number in sex cells to haploid numbers </a:t>
            </a:r>
          </a:p>
          <a:p>
            <a:r>
              <a:rPr lang="en-US" b="1" smtClean="0"/>
              <a:t>Chromosome </a:t>
            </a:r>
            <a:r>
              <a:rPr lang="en-US" b="1" u="sng" smtClean="0"/>
              <a:t>Variety </a:t>
            </a:r>
            <a:r>
              <a:rPr lang="en-US" b="1" smtClean="0"/>
              <a:t>= genetic diversity</a:t>
            </a:r>
          </a:p>
          <a:p>
            <a:r>
              <a:rPr lang="en-US" b="1" smtClean="0"/>
              <a:t>Fertilization = 2N, diploid or full set of chromosomes</a:t>
            </a:r>
          </a:p>
          <a:p>
            <a:endParaRPr lang="en-US" b="1" smtClean="0"/>
          </a:p>
        </p:txBody>
      </p:sp>
      <p:pic>
        <p:nvPicPr>
          <p:cNvPr id="2055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828800"/>
            <a:ext cx="4495800" cy="4724400"/>
          </a:xfrm>
        </p:spPr>
      </p:pic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7680325" y="37750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          </a:t>
            </a:r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4876800" y="1371600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/>
              <a:t>Sperm</a:t>
            </a:r>
            <a:endParaRPr lang="en-US" sz="3200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7239000" y="1981200"/>
          <a:ext cx="15049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Clip" r:id="rId5" imgW="667512" imgH="674827" progId="">
                  <p:embed/>
                </p:oleObj>
              </mc:Choice>
              <mc:Fallback>
                <p:oleObj name="Clip" r:id="rId5" imgW="667512" imgH="674827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981200"/>
                        <a:ext cx="150495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375525" y="3165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7467600" y="3581400"/>
          <a:ext cx="696913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Clip" r:id="rId7" imgW="4335463" imgH="4716463" progId="">
                  <p:embed/>
                </p:oleObj>
              </mc:Choice>
              <mc:Fallback>
                <p:oleObj name="Clip" r:id="rId7" imgW="4335463" imgH="4716463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581400"/>
                        <a:ext cx="696913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4191000" y="3852863"/>
          <a:ext cx="4038600" cy="300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Clip" r:id="rId9" imgW="1089050" imgH="804672" progId="">
                  <p:embed/>
                </p:oleObj>
              </mc:Choice>
              <mc:Fallback>
                <p:oleObj name="Clip" r:id="rId9" imgW="1089050" imgH="804672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52863"/>
                        <a:ext cx="4038600" cy="300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391400" y="2590800"/>
            <a:ext cx="1166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/>
              <a:t>N egg</a:t>
            </a:r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543800" y="3962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/>
              <a:t>N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470525" y="5378450"/>
            <a:ext cx="1822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/>
              <a:t>2N baby</a:t>
            </a:r>
            <a:endParaRPr lang="en-US"/>
          </a:p>
        </p:txBody>
      </p:sp>
      <p:sp>
        <p:nvSpPr>
          <p:cNvPr id="2062" name="Rectangle 18"/>
          <p:cNvSpPr>
            <a:spLocks noChangeArrowheads="1"/>
          </p:cNvSpPr>
          <p:nvPr/>
        </p:nvSpPr>
        <p:spPr bwMode="auto">
          <a:xfrm>
            <a:off x="4763" y="0"/>
            <a:ext cx="91392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Obj. B) Summarize why half of an individual's genetic information comes from each parent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34" grpId="0" build="p" autoUpdateAnimBg="0"/>
      <p:bldP spid="5135" grpId="0" build="p" autoUpdateAnimBg="0"/>
      <p:bldP spid="513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mtClean="0"/>
              <a:t>Meiosis I</a:t>
            </a:r>
          </a:p>
        </p:txBody>
      </p:sp>
      <p:pic>
        <p:nvPicPr>
          <p:cNvPr id="58372" name="Picture 4" descr="bio_ch11_61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8016875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2590800"/>
            <a:ext cx="1785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Interphase I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4419600"/>
            <a:ext cx="2438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b="1"/>
              <a:t>Resting Stage</a:t>
            </a:r>
          </a:p>
          <a:p>
            <a:r>
              <a:rPr kumimoji="1" lang="en-US" b="1"/>
              <a:t>Chromosomes double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981200" y="2590800"/>
            <a:ext cx="1598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Prophase I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581400" y="2590800"/>
            <a:ext cx="180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Metaphase I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5486400" y="2438400"/>
            <a:ext cx="166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Anaphase I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7239000" y="3505200"/>
            <a:ext cx="170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Telophase I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7391400" y="4572000"/>
            <a:ext cx="174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Cells Divide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5334000" y="4343400"/>
            <a:ext cx="175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Chromatids</a:t>
            </a:r>
          </a:p>
          <a:p>
            <a:r>
              <a:rPr kumimoji="1" lang="en-US" b="1"/>
              <a:t>Separate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3352800" y="4343400"/>
            <a:ext cx="175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Chromatids</a:t>
            </a:r>
          </a:p>
          <a:p>
            <a:r>
              <a:rPr kumimoji="1" lang="en-US" b="1"/>
              <a:t>Middle</a:t>
            </a: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1066800" y="5334000"/>
            <a:ext cx="309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Crossing Over Occurs</a:t>
            </a:r>
          </a:p>
        </p:txBody>
      </p:sp>
      <p:sp>
        <p:nvSpPr>
          <p:cNvPr id="58383" name="WordArt 15"/>
          <p:cNvSpPr>
            <a:spLocks noChangeArrowheads="1" noChangeShapeType="1" noTextEdit="1"/>
          </p:cNvSpPr>
          <p:nvPr/>
        </p:nvSpPr>
        <p:spPr bwMode="auto">
          <a:xfrm>
            <a:off x="1447800" y="1981200"/>
            <a:ext cx="2857500" cy="914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Variation Phase</a:t>
            </a:r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V="1">
            <a:off x="2438400" y="4343400"/>
            <a:ext cx="22860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7162800" y="5029200"/>
            <a:ext cx="1981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b="1"/>
              <a:t>Chromosome number?</a:t>
            </a:r>
          </a:p>
          <a:p>
            <a:r>
              <a:rPr kumimoji="1" lang="en-US" b="1"/>
              <a:t>2N = 46</a:t>
            </a:r>
          </a:p>
        </p:txBody>
      </p:sp>
      <p:sp>
        <p:nvSpPr>
          <p:cNvPr id="8209" name="Rectangle 18"/>
          <p:cNvSpPr>
            <a:spLocks noChangeArrowheads="1"/>
          </p:cNvSpPr>
          <p:nvPr/>
        </p:nvSpPr>
        <p:spPr bwMode="auto">
          <a:xfrm>
            <a:off x="0" y="228600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514350" indent="-514350"/>
            <a:r>
              <a:rPr lang="en-US"/>
              <a:t>Obj. C) Summarize the steps of meiosis and identify its products</a:t>
            </a: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1066800" y="5715000"/>
            <a:ext cx="327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b="1"/>
              <a:t>Chromosome number?</a:t>
            </a:r>
          </a:p>
          <a:p>
            <a:r>
              <a:rPr kumimoji="1" lang="en-US" b="1"/>
              <a:t>4N = 92</a:t>
            </a:r>
          </a:p>
        </p:txBody>
      </p:sp>
      <p:pic>
        <p:nvPicPr>
          <p:cNvPr id="19" name="Picture 4" descr="Stock Photography - comparison of &#10;chromosomes to &#10;check for disease. &#10;fotosearch - search &#10;stock photos, &#10;pictures, images, &#10;and photo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25000"/>
          <a:stretch>
            <a:fillRect/>
          </a:stretch>
        </p:blipFill>
        <p:spPr bwMode="auto">
          <a:xfrm>
            <a:off x="4343400" y="4394200"/>
            <a:ext cx="28956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733800" y="6027738"/>
            <a:ext cx="4114800" cy="83026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Pairs have separated = </a:t>
            </a:r>
            <a:r>
              <a:rPr lang="en-US" dirty="0" smtClean="0"/>
              <a:t>haploid, </a:t>
            </a:r>
            <a:r>
              <a:rPr lang="en-US" dirty="0"/>
              <a:t>even though total = 46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4400" y="1676400"/>
            <a:ext cx="4114800" cy="8302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During which stage do the cells become haploid?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583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4" grpId="0"/>
      <p:bldP spid="58375" grpId="0"/>
      <p:bldP spid="58376" grpId="0"/>
      <p:bldP spid="58377" grpId="0"/>
      <p:bldP spid="58378" grpId="0"/>
      <p:bldP spid="58379" grpId="0"/>
      <p:bldP spid="58380" grpId="0"/>
      <p:bldP spid="58381" grpId="0"/>
      <p:bldP spid="58382" grpId="0"/>
      <p:bldP spid="58383" grpId="0" animBg="1"/>
      <p:bldP spid="58383" grpId="1" animBg="1"/>
      <p:bldP spid="58384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Tetrads form - Crossing Over occurs</a:t>
            </a:r>
          </a:p>
        </p:txBody>
      </p:sp>
      <p:pic>
        <p:nvPicPr>
          <p:cNvPr id="61444" name="Picture 4" descr="bio_ch11_6121dia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73"/>
          <a:stretch>
            <a:fillRect/>
          </a:stretch>
        </p:blipFill>
        <p:spPr bwMode="auto">
          <a:xfrm>
            <a:off x="228600" y="1828800"/>
            <a:ext cx="2767013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 descr="bio_ch11_6121dia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3" r="29453"/>
          <a:stretch>
            <a:fillRect/>
          </a:stretch>
        </p:blipFill>
        <p:spPr bwMode="auto">
          <a:xfrm>
            <a:off x="3048000" y="1752600"/>
            <a:ext cx="272415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6" descr="bio_ch11_6121dia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97"/>
          <a:stretch>
            <a:fillRect/>
          </a:stretch>
        </p:blipFill>
        <p:spPr bwMode="auto">
          <a:xfrm>
            <a:off x="6019800" y="1676400"/>
            <a:ext cx="259397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1143000" y="0"/>
            <a:ext cx="7469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514350" indent="-514350"/>
            <a:r>
              <a:rPr lang="en-US"/>
              <a:t>Obj. D) Explain how genetic variation occurs from meiosis</a:t>
            </a:r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495800"/>
            <a:ext cx="6477000" cy="2362200"/>
          </a:xfrm>
          <a:noFill/>
        </p:spPr>
        <p:txBody>
          <a:bodyPr/>
          <a:lstStyle/>
          <a:p>
            <a:r>
              <a:rPr lang="en-US" sz="2800" b="1" u="sng" smtClean="0"/>
              <a:t>Variety</a:t>
            </a:r>
            <a:r>
              <a:rPr lang="en-US" sz="2800" b="1" smtClean="0"/>
              <a:t> in chromosomes from Exchange of parts of Homologous chromosomes </a:t>
            </a:r>
          </a:p>
          <a:p>
            <a:r>
              <a:rPr lang="en-US" sz="2800" b="1" smtClean="0"/>
              <a:t>Alleles trade locations</a:t>
            </a:r>
          </a:p>
          <a:p>
            <a:pPr>
              <a:lnSpc>
                <a:spcPct val="90000"/>
              </a:lnSpc>
            </a:pPr>
            <a:endParaRPr lang="en-US" b="1" smtClean="0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838200" y="304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4400">
                <a:solidFill>
                  <a:schemeClr val="tx2"/>
                </a:solidFill>
              </a:rPr>
              <a:t>Genetic Recombination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51" grpId="0"/>
      <p:bldP spid="61452" grpId="0" build="p" autoUpdateAnimBg="0"/>
      <p:bldP spid="614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3124200" cy="838200"/>
          </a:xfrm>
        </p:spPr>
        <p:txBody>
          <a:bodyPr/>
          <a:lstStyle/>
          <a:p>
            <a:r>
              <a:rPr lang="en-US" smtClean="0"/>
              <a:t>Meiosis II</a:t>
            </a:r>
          </a:p>
        </p:txBody>
      </p:sp>
      <p:pic>
        <p:nvPicPr>
          <p:cNvPr id="59396" name="Picture 4" descr="bio_ch11_619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6746875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6172200" y="1752600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Telophase II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4191000" y="1981200"/>
            <a:ext cx="178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Anaphase II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2057400" y="21336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Metaphase II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152400" y="2133600"/>
            <a:ext cx="171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Prophase II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152400" y="5486400"/>
            <a:ext cx="152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b="1"/>
              <a:t>DNA does not double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3505200" y="571500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2nd separation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2133600" y="5486400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Middle</a:t>
            </a: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6291263" y="5334000"/>
            <a:ext cx="2852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b="1"/>
              <a:t>Males = 4 Sperm </a:t>
            </a:r>
          </a:p>
          <a:p>
            <a:r>
              <a:rPr kumimoji="1" lang="en-US" b="1"/>
              <a:t>Females = 1 Egg, 3 Polar Bodies</a:t>
            </a: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7010400" y="3048000"/>
            <a:ext cx="2133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b="1" u="sng"/>
              <a:t>End Result</a:t>
            </a:r>
          </a:p>
          <a:p>
            <a:r>
              <a:rPr kumimoji="1" lang="en-US" b="1"/>
              <a:t>4 Different Haploid Gametes</a:t>
            </a:r>
          </a:p>
          <a:p>
            <a:r>
              <a:rPr kumimoji="1" lang="en-US" b="1"/>
              <a:t>1N = 23 Chromosomes</a:t>
            </a:r>
          </a:p>
        </p:txBody>
      </p: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457200" y="304800"/>
            <a:ext cx="8058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514350" indent="-514350"/>
            <a:r>
              <a:rPr lang="en-US"/>
              <a:t>Obj. C) Summarize the steps of meiosis and identify its products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36576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b="1"/>
              <a:t>Chromosome number?</a:t>
            </a:r>
          </a:p>
          <a:p>
            <a:r>
              <a:rPr kumimoji="1" lang="en-US" b="1"/>
              <a:t>2N = 46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6027738"/>
            <a:ext cx="4114800" cy="83026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Why don’t the chromosomes double?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9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9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9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1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8" grpId="0"/>
      <p:bldP spid="59399" grpId="0"/>
      <p:bldP spid="59400" grpId="0"/>
      <p:bldP spid="59401" grpId="0"/>
      <p:bldP spid="59402" grpId="0"/>
      <p:bldP spid="59403" grpId="0"/>
      <p:bldP spid="59404" grpId="0"/>
      <p:bldP spid="59405" grpId="0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Crossing Over</a:t>
            </a:r>
          </a:p>
        </p:txBody>
      </p:sp>
      <p:pic>
        <p:nvPicPr>
          <p:cNvPr id="63491" name="Picture 3" descr="bio_ch11_6121dia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73"/>
          <a:stretch>
            <a:fillRect/>
          </a:stretch>
        </p:blipFill>
        <p:spPr bwMode="auto">
          <a:xfrm>
            <a:off x="228600" y="1828800"/>
            <a:ext cx="2767013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4" descr="bio_ch11_6121dia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3" r="29453"/>
          <a:stretch>
            <a:fillRect/>
          </a:stretch>
        </p:blipFill>
        <p:spPr bwMode="auto">
          <a:xfrm>
            <a:off x="2971800" y="1752600"/>
            <a:ext cx="272415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5" descr="bio_ch11_6121dia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97"/>
          <a:stretch>
            <a:fillRect/>
          </a:stretch>
        </p:blipFill>
        <p:spPr bwMode="auto">
          <a:xfrm>
            <a:off x="6172200" y="1752600"/>
            <a:ext cx="259397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2362200" y="49530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ABCDE</a:t>
            </a:r>
          </a:p>
        </p:txBody>
      </p:sp>
      <p:sp>
        <p:nvSpPr>
          <p:cNvPr id="63495" name="Oval 7"/>
          <p:cNvSpPr>
            <a:spLocks noChangeArrowheads="1"/>
          </p:cNvSpPr>
          <p:nvPr/>
        </p:nvSpPr>
        <p:spPr bwMode="auto">
          <a:xfrm>
            <a:off x="4114800" y="49530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ABcde</a:t>
            </a:r>
          </a:p>
        </p:txBody>
      </p:sp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5791200" y="49530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abCDE</a:t>
            </a:r>
          </a:p>
        </p:txBody>
      </p:sp>
      <p:sp>
        <p:nvSpPr>
          <p:cNvPr id="63497" name="Oval 9"/>
          <p:cNvSpPr>
            <a:spLocks noChangeArrowheads="1"/>
          </p:cNvSpPr>
          <p:nvPr/>
        </p:nvSpPr>
        <p:spPr bwMode="auto">
          <a:xfrm>
            <a:off x="7543800" y="49530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abcde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7239000" y="1447800"/>
            <a:ext cx="0" cy="266700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8305800" y="1447800"/>
            <a:ext cx="0" cy="266700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 flipH="1">
            <a:off x="3505200" y="4038600"/>
            <a:ext cx="3276600" cy="990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 flipH="1">
            <a:off x="5334000" y="4114800"/>
            <a:ext cx="213360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 flipH="1">
            <a:off x="6858000" y="4114800"/>
            <a:ext cx="114300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 flipH="1">
            <a:off x="8305800" y="4114800"/>
            <a:ext cx="22860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0" y="4572000"/>
            <a:ext cx="26717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/>
              <a:t>4 Haploid Gametes</a:t>
            </a:r>
          </a:p>
          <a:p>
            <a:r>
              <a:rPr kumimoji="1" lang="en-US" b="1"/>
              <a:t>Males = Sperm</a:t>
            </a:r>
          </a:p>
          <a:p>
            <a:r>
              <a:rPr kumimoji="1" lang="en-US" b="1"/>
              <a:t>Females = Egg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304800" y="381000"/>
            <a:ext cx="7469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514350" indent="-514350"/>
            <a:r>
              <a:rPr lang="en-US"/>
              <a:t>Obj. D) Explain how genetic variation occurs from meiosis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04800" y="0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514350" indent="-514350"/>
            <a:r>
              <a:rPr lang="en-US"/>
              <a:t>Obj. C) Summarize the steps of meiosis and identify its products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4" grpId="0" animBg="1"/>
      <p:bldP spid="63495" grpId="0" animBg="1"/>
      <p:bldP spid="63496" grpId="0" animBg="1"/>
      <p:bldP spid="63497" grpId="0" animBg="1"/>
      <p:bldP spid="63498" grpId="0" animBg="1"/>
      <p:bldP spid="63499" grpId="0" animBg="1"/>
      <p:bldP spid="63500" grpId="0" animBg="1"/>
      <p:bldP spid="63501" grpId="0" animBg="1"/>
      <p:bldP spid="63502" grpId="0" animBg="1"/>
      <p:bldP spid="63503" grpId="0" animBg="1"/>
      <p:bldP spid="63505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Ribbons">
  <a:themeElements>
    <a:clrScheme name="Ribbons 5">
      <a:dk1>
        <a:srgbClr val="663300"/>
      </a:dk1>
      <a:lt1>
        <a:srgbClr val="FFFFFF"/>
      </a:lt1>
      <a:dk2>
        <a:srgbClr val="000000"/>
      </a:dk2>
      <a:lt2>
        <a:srgbClr val="FFFF99"/>
      </a:lt2>
      <a:accent1>
        <a:srgbClr val="FFCC66"/>
      </a:accent1>
      <a:accent2>
        <a:srgbClr val="FFFFCC"/>
      </a:accent2>
      <a:accent3>
        <a:srgbClr val="FFFFFF"/>
      </a:accent3>
      <a:accent4>
        <a:srgbClr val="562A00"/>
      </a:accent4>
      <a:accent5>
        <a:srgbClr val="FFE2B8"/>
      </a:accent5>
      <a:accent6>
        <a:srgbClr val="E7E7B9"/>
      </a:accent6>
      <a:hlink>
        <a:srgbClr val="FFCC00"/>
      </a:hlink>
      <a:folHlink>
        <a:srgbClr val="FF7C8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4524</TotalTime>
  <Words>652</Words>
  <Application>Microsoft Office PowerPoint</Application>
  <PresentationFormat>On-screen Show (4:3)</PresentationFormat>
  <Paragraphs>183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Ribbons</vt:lpstr>
      <vt:lpstr>Clip</vt:lpstr>
      <vt:lpstr>Start-up for 12/9/14</vt:lpstr>
      <vt:lpstr>Chapter 11 Section 4 Meiosis &amp; Genetics Part II</vt:lpstr>
      <vt:lpstr>Objectives:  Students will</vt:lpstr>
      <vt:lpstr>Gamete development</vt:lpstr>
      <vt:lpstr>Why do cells divide by Meiosis?</vt:lpstr>
      <vt:lpstr>Meiosis I</vt:lpstr>
      <vt:lpstr>Tetrads form - Crossing Over occurs</vt:lpstr>
      <vt:lpstr>Meiosis II</vt:lpstr>
      <vt:lpstr>Crossing Over</vt:lpstr>
      <vt:lpstr>Meiosis in Rat Testes</vt:lpstr>
      <vt:lpstr>Meiotic Cells……..</vt:lpstr>
      <vt:lpstr>Meiotic Cells……..</vt:lpstr>
      <vt:lpstr>Nondisjunction = chromosomes fail to “dis-join” or separate:</vt:lpstr>
      <vt:lpstr>Down Syndrome= 3 of #21</vt:lpstr>
      <vt:lpstr>Klinefelter’s = XXY</vt:lpstr>
      <vt:lpstr>Turner’s Syndrome</vt:lpstr>
      <vt:lpstr>Answer the following and finish Chapter 11-4 Link Word.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Isla Cordelae</dc:creator>
  <cp:lastModifiedBy>ANDREW POWERS</cp:lastModifiedBy>
  <cp:revision>195</cp:revision>
  <dcterms:created xsi:type="dcterms:W3CDTF">1999-10-29T05:26:42Z</dcterms:created>
  <dcterms:modified xsi:type="dcterms:W3CDTF">2014-12-10T19:25:47Z</dcterms:modified>
</cp:coreProperties>
</file>